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00584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400" b="1" spc="100" kern="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ניתוח מקרה בוחן שני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1463040"/>
            <a:ext cx="1109167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עריכת תמונה עם בינה מלאכותית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48640" y="2606040"/>
            <a:ext cx="110916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0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שרשור עריכות‎ · ‏כשל בזהות פנים‎ · ‏ותיקון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548640" y="3063240"/>
            <a:ext cx="11091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500" dirty="0">
                <a:solidFill>
                  <a:srgbClr val="9AA6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מקרה בוחן על תמונה אחת דרך הסקילל ‎banana — Nano Banana 2‏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00888" y="4206240"/>
            <a:ext cx="3291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4000" b="1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5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700888" y="498348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400" dirty="0">
                <a:solidFill>
                  <a:srgbClr val="9AA6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קריאות ‎API‏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449928" y="4206240"/>
            <a:ext cx="3291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4000" b="1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1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4449928" y="498348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400" dirty="0">
                <a:solidFill>
                  <a:srgbClr val="9AA6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איפוס לתמונה המקורית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198968" y="4206240"/>
            <a:ext cx="3291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4000" b="1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$0.195</a:t>
            </a:r>
            <a:endParaRPr lang="en-US" sz="4000" dirty="0"/>
          </a:p>
        </p:txBody>
      </p:sp>
      <p:sp>
        <p:nvSpPr>
          <p:cNvPr id="11" name="Text 9"/>
          <p:cNvSpPr/>
          <p:nvPr/>
        </p:nvSpPr>
        <p:spPr>
          <a:xfrm>
            <a:off x="8198968" y="498348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400" dirty="0">
                <a:solidFill>
                  <a:srgbClr val="9AA6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עלות כוללת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400" b="1" spc="100" kern="0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הכלי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110916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32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banana — Nano Banana 2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920240"/>
            <a:ext cx="11091672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marL="279400" indent="-279400">
              <a:lnSpc>
                <a:spcPct val="115000"/>
              </a:lnSpc>
              <a:spcAft>
                <a:spcPts val="1800"/>
              </a:spcAft>
              <a:buSzPct val="100000"/>
              <a:buChar char="●"/>
            </a:pPr>
            <a:r>
              <a:rPr lang="en-US" sz="1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המודל ‎gemini-3.1-flash-image-preview‏ — שדרוג מהמודל ‎gemini-2.5-flash-image‏ מהניתוח הקודם</a:t>
            </a:r>
            <a:endParaRPr lang="en-US" sz="1800" dirty="0"/>
          </a:p>
          <a:p>
            <a:pPr rtl="1" algn="r" marL="279400" indent="-279400">
              <a:lnSpc>
                <a:spcPct val="115000"/>
              </a:lnSpc>
              <a:spcAft>
                <a:spcPts val="1800"/>
              </a:spcAft>
              <a:buSzPct val="100000"/>
              <a:buChar char="●"/>
            </a:pPr>
            <a:r>
              <a:rPr lang="en-US" sz="1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מותקן ‎Skill-only‏ ללא שרת ‎MCP‏ חיצוני — קריאה ישירה אל ‎Gemini REST API‏</a:t>
            </a:r>
            <a:endParaRPr lang="en-US" sz="1800" dirty="0"/>
          </a:p>
          <a:p>
            <a:pPr rtl="1" algn="r" marL="279400" indent="-279400">
              <a:lnSpc>
                <a:spcPct val="115000"/>
              </a:lnSpc>
              <a:spcAft>
                <a:spcPts val="1800"/>
              </a:spcAft>
              <a:buSzPct val="100000"/>
              <a:buChar char="●"/>
            </a:pPr>
            <a:r>
              <a:rPr lang="en-US" sz="1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עלות ~‎$0.039‏ לתמונה ברזולוציית ‎1K‏</a:t>
            </a:r>
            <a:endParaRPr lang="en-US" sz="1800" dirty="0"/>
          </a:p>
          <a:p>
            <a:pPr rtl="1" algn="r" marL="279400" indent="-279400">
              <a:lnSpc>
                <a:spcPct val="115000"/>
              </a:lnSpc>
              <a:spcAft>
                <a:spcPts val="1800"/>
              </a:spcAft>
              <a:buSzPct val="100000"/>
              <a:buChar char="●"/>
            </a:pPr>
            <a:r>
              <a:rPr lang="en-US" sz="1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יש ‎fallback‏ ישיר דרך ‎REST API‏‎ · ‏בלי תלות בכלי ‎npx‏ או בהרצת קוד צד-שלישי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548640" y="5349240"/>
            <a:ext cx="11091672" cy="868680"/>
          </a:xfrm>
          <a:prstGeom prst="roundRect">
            <a:avLst>
              <a:gd name="adj" fmla="val 8421"/>
            </a:avLst>
          </a:prstGeom>
          <a:solidFill>
            <a:srgbClr val="EEF3FD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5349240"/>
            <a:ext cx="10378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400" i="1" dirty="0">
                <a:solidFill>
                  <a:srgbClr val="5B65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בניתוח הקודם הותקן סקילל קהילתי אחר בשם ‎nano-banana-pro‏ דרך ‎npx skills‏ — לא הריפו האישי הזה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43000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000" dirty="0">
                <a:solidFill>
                  <a:srgbClr val="5B65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400" b="1" spc="100" kern="0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התהליך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110916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32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ארבעה שלבים על תמונה אחת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9090508" y="2103120"/>
            <a:ext cx="2514600" cy="2834640"/>
          </a:xfrm>
          <a:prstGeom prst="roundRect">
            <a:avLst>
              <a:gd name="adj" fmla="val 2909"/>
            </a:avLst>
          </a:prstGeom>
          <a:solidFill>
            <a:srgbClr val="E4F5EC"/>
          </a:solidFill>
          <a:ln/>
          <a:effectLst>
            <a:outerShdw sx="100000" sy="100000" kx="0" ky="0" algn="bl" rotWithShape="0" blurRad="101600" dist="38100" dir="5400000">
              <a:srgbClr val="1A1A2E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0027768" y="2423160"/>
            <a:ext cx="640080" cy="640080"/>
          </a:xfrm>
          <a:prstGeom prst="ellipse">
            <a:avLst/>
          </a:prstGeom>
          <a:solidFill>
            <a:srgbClr val="1F9D6B"/>
          </a:solidFill>
          <a:ln/>
        </p:spPr>
      </p:sp>
      <p:sp>
        <p:nvSpPr>
          <p:cNvPr id="6" name="Text 4"/>
          <p:cNvSpPr/>
          <p:nvPr/>
        </p:nvSpPr>
        <p:spPr>
          <a:xfrm>
            <a:off x="10027768" y="24231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1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9227668" y="3291840"/>
            <a:ext cx="2240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7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הסרת אנשים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9227668" y="3886200"/>
            <a:ext cx="2240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300" dirty="0">
                <a:solidFill>
                  <a:srgbClr val="5B65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מהתמונה המקורית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255868" y="2103120"/>
            <a:ext cx="2514600" cy="2834640"/>
          </a:xfrm>
          <a:prstGeom prst="roundRect">
            <a:avLst>
              <a:gd name="adj" fmla="val 2909"/>
            </a:avLst>
          </a:prstGeom>
          <a:solidFill>
            <a:srgbClr val="E4F5EC"/>
          </a:solidFill>
          <a:ln/>
          <a:effectLst>
            <a:outerShdw sx="100000" sy="100000" kx="0" ky="0" algn="bl" rotWithShape="0" blurRad="101600" dist="38100" dir="5400000">
              <a:srgbClr val="1A1A2E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7193128" y="2423160"/>
            <a:ext cx="640080" cy="640080"/>
          </a:xfrm>
          <a:prstGeom prst="ellipse">
            <a:avLst/>
          </a:prstGeom>
          <a:solidFill>
            <a:srgbClr val="1F9D6B"/>
          </a:solidFill>
          <a:ln/>
        </p:spPr>
      </p:sp>
      <p:sp>
        <p:nvSpPr>
          <p:cNvPr id="11" name="Text 9"/>
          <p:cNvSpPr/>
          <p:nvPr/>
        </p:nvSpPr>
        <p:spPr>
          <a:xfrm>
            <a:off x="7193128" y="24231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2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6393028" y="3291840"/>
            <a:ext cx="2240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7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שיפור תאורה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6393028" y="3886200"/>
            <a:ext cx="2240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300" dirty="0">
                <a:solidFill>
                  <a:srgbClr val="5B65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על גבי התוצאה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3421228" y="2103120"/>
            <a:ext cx="2514600" cy="2834640"/>
          </a:xfrm>
          <a:prstGeom prst="roundRect">
            <a:avLst>
              <a:gd name="adj" fmla="val 2909"/>
            </a:avLst>
          </a:prstGeom>
          <a:solidFill>
            <a:srgbClr val="FBE8E8"/>
          </a:solidFill>
          <a:ln/>
          <a:effectLst>
            <a:outerShdw sx="100000" sy="100000" kx="0" ky="0" algn="bl" rotWithShape="0" blurRad="101600" dist="38100" dir="5400000">
              <a:srgbClr val="1A1A2E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358488" y="2423160"/>
            <a:ext cx="640080" cy="640080"/>
          </a:xfrm>
          <a:prstGeom prst="ellipse">
            <a:avLst/>
          </a:prstGeom>
          <a:solidFill>
            <a:srgbClr val="D64545"/>
          </a:solidFill>
          <a:ln/>
        </p:spPr>
      </p:sp>
      <p:sp>
        <p:nvSpPr>
          <p:cNvPr id="16" name="Text 14"/>
          <p:cNvSpPr/>
          <p:nvPr/>
        </p:nvSpPr>
        <p:spPr>
          <a:xfrm>
            <a:off x="4358488" y="24231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3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3558388" y="3291840"/>
            <a:ext cx="2240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7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תיקון מבט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3558388" y="3886200"/>
            <a:ext cx="2240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300" dirty="0">
                <a:solidFill>
                  <a:srgbClr val="5B65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נכשל — סחיפת זהות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586588" y="2103120"/>
            <a:ext cx="2514600" cy="2834640"/>
          </a:xfrm>
          <a:prstGeom prst="roundRect">
            <a:avLst>
              <a:gd name="adj" fmla="val 2909"/>
            </a:avLst>
          </a:prstGeom>
          <a:solidFill>
            <a:srgbClr val="EEF3FD"/>
          </a:solidFill>
          <a:ln/>
          <a:effectLst>
            <a:outerShdw sx="100000" sy="100000" kx="0" ky="0" algn="bl" rotWithShape="0" blurRad="101600" dist="38100" dir="5400000">
              <a:srgbClr val="1A1A2E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523848" y="2423160"/>
            <a:ext cx="640080" cy="64008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21" name="Text 19"/>
          <p:cNvSpPr/>
          <p:nvPr/>
        </p:nvSpPr>
        <p:spPr>
          <a:xfrm>
            <a:off x="1523848" y="24231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4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723748" y="3291840"/>
            <a:ext cx="2240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7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איפוס וחיתוך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723748" y="3886200"/>
            <a:ext cx="2240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300" dirty="0">
                <a:solidFill>
                  <a:srgbClr val="5B65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מהמקור‎ · ‏‎1:1‏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1143000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000" dirty="0">
                <a:solidFill>
                  <a:srgbClr val="5B65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400" b="1" spc="100" kern="0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מה הצליח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110916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32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מה הצליח בניסיון הראשון</a:t>
            </a:r>
            <a:endParaRPr lang="en-US" sz="3200" dirty="0"/>
          </a:p>
        </p:txBody>
      </p:sp>
      <p:pic>
        <p:nvPicPr>
          <p:cNvPr id="4" name="Image 0" descr="C:\Users\User\AppData\Local\Temp\claude\C--Users-User\d273ac04-bc9a-4cbc-971d-e1ec33375cb5\scratchpad\banana-deck\media\clean_wid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828800"/>
            <a:ext cx="5669280" cy="4250774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1109960" y="1828800"/>
            <a:ext cx="502920" cy="502920"/>
          </a:xfrm>
          <a:prstGeom prst="ellipse">
            <a:avLst/>
          </a:prstGeom>
          <a:solidFill>
            <a:srgbClr val="1F9D6B"/>
          </a:solidFill>
          <a:ln/>
        </p:spPr>
      </p:sp>
      <p:sp>
        <p:nvSpPr>
          <p:cNvPr id="6" name="Text 3"/>
          <p:cNvSpPr/>
          <p:nvPr/>
        </p:nvSpPr>
        <p:spPr>
          <a:xfrm>
            <a:off x="11109960" y="1828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✓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6583680" y="1810512"/>
            <a:ext cx="4389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9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הסרת אנשים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0" y="2377440"/>
            <a:ext cx="5029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5B65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כל האנשים מלבד גונן הוסרו — כולל האוהל הירוק והכיסאות‎ · ‏שנעלמו כבונוס בסבב השני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11109960" y="3566160"/>
            <a:ext cx="502920" cy="502920"/>
          </a:xfrm>
          <a:prstGeom prst="ellipse">
            <a:avLst/>
          </a:prstGeom>
          <a:solidFill>
            <a:srgbClr val="1F9D6B"/>
          </a:solidFill>
          <a:ln/>
        </p:spPr>
      </p:sp>
      <p:sp>
        <p:nvSpPr>
          <p:cNvPr id="10" name="Text 7"/>
          <p:cNvSpPr/>
          <p:nvPr/>
        </p:nvSpPr>
        <p:spPr>
          <a:xfrm>
            <a:off x="11109960" y="35661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✓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6583680" y="3547872"/>
            <a:ext cx="4389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9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שיפור תאורה</a:t>
            </a:r>
            <a:endParaRPr lang="en-US" sz="1900" dirty="0"/>
          </a:p>
        </p:txBody>
      </p:sp>
      <p:sp>
        <p:nvSpPr>
          <p:cNvPr id="12" name="Text 9"/>
          <p:cNvSpPr/>
          <p:nvPr/>
        </p:nvSpPr>
        <p:spPr>
          <a:xfrm>
            <a:off x="6583680" y="4114800"/>
            <a:ext cx="5029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5B65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שמש שוברת דרך העננים‎ · ‏מים טורקיז‎ · ‏הדגשות זהובות — בלי לפגוע בקומפוזיציה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6583680" y="5486400"/>
            <a:ext cx="5029200" cy="685800"/>
          </a:xfrm>
          <a:prstGeom prst="roundRect">
            <a:avLst>
              <a:gd name="adj" fmla="val 10667"/>
            </a:avLst>
          </a:prstGeom>
          <a:solidFill>
            <a:srgbClr val="E4F5EC"/>
          </a:solidFill>
          <a:ln/>
        </p:spPr>
      </p:sp>
      <p:sp>
        <p:nvSpPr>
          <p:cNvPr id="14" name="Text 11"/>
          <p:cNvSpPr/>
          <p:nvPr/>
        </p:nvSpPr>
        <p:spPr>
          <a:xfrm>
            <a:off x="6583680" y="5486400"/>
            <a:ext cx="5029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500" b="1" dirty="0">
                <a:solidFill>
                  <a:srgbClr val="1F9D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‎2‏ מתוך ‎2‏ עריכות — הצלחה בניסיון הראשון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000" dirty="0">
                <a:solidFill>
                  <a:srgbClr val="5B65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400" b="1" spc="100" kern="0" dirty="0">
                <a:solidFill>
                  <a:srgbClr val="D64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הכשל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110916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32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סחיפת זהות בעריכה משורשרת</a:t>
            </a:r>
            <a:endParaRPr lang="en-US" sz="3200" dirty="0"/>
          </a:p>
        </p:txBody>
      </p:sp>
      <p:pic>
        <p:nvPicPr>
          <p:cNvPr id="4" name="Image 0" descr="C:\Users\User\AppData\Local\Temp\claude\C--Users-User\d273ac04-bc9a-4cbc-971d-e1ec33375cb5\scratchpad\banana-deck\media\face_befor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38160" y="1874520"/>
            <a:ext cx="2377440" cy="2161309"/>
          </a:xfrm>
          <a:prstGeom prst="rect">
            <a:avLst/>
          </a:prstGeom>
        </p:spPr>
      </p:pic>
      <p:pic>
        <p:nvPicPr>
          <p:cNvPr id="5" name="Image 1" descr="C:\Users\User\AppData\Local\Temp\claude\C--Users-User\d273ac04-bc9a-4cbc-971d-e1ec33375cb5\scratchpad\banana-deck\media\face_afte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3520" y="1874520"/>
            <a:ext cx="2377440" cy="216130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863840" y="4081549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200" b="1" dirty="0">
                <a:solidFill>
                  <a:srgbClr val="1F9D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לפני תיקון המבט</a:t>
            </a:r>
            <a:endParaRPr lang="en-US" sz="1200" dirty="0"/>
          </a:p>
        </p:txBody>
      </p:sp>
      <p:sp>
        <p:nvSpPr>
          <p:cNvPr id="7" name="Text 3"/>
          <p:cNvSpPr/>
          <p:nvPr/>
        </p:nvSpPr>
        <p:spPr>
          <a:xfrm>
            <a:off x="5029200" y="4081549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200" b="1" dirty="0">
                <a:solidFill>
                  <a:srgbClr val="D64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אחרי תיקון המבט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48640" y="1920240"/>
            <a:ext cx="448056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העריכה השלישית שינתה בהצלחה טכנית את כיוון המבט וההבעה‎ · ‏אבל שרשור על גבי שתי עריכות קודמות סחף גם מעט את זהות הפנים‎ · ‏וגונן זיהה זאת ודחה את התוצאה.</a:t>
            </a:r>
            <a:endParaRPr lang="en-US" sz="1500" dirty="0"/>
          </a:p>
        </p:txBody>
      </p:sp>
      <p:sp>
        <p:nvSpPr>
          <p:cNvPr id="9" name="Shape 5"/>
          <p:cNvSpPr/>
          <p:nvPr/>
        </p:nvSpPr>
        <p:spPr>
          <a:xfrm>
            <a:off x="548640" y="4709160"/>
            <a:ext cx="11091672" cy="1280160"/>
          </a:xfrm>
          <a:prstGeom prst="roundRect">
            <a:avLst>
              <a:gd name="adj" fmla="val 5714"/>
            </a:avLst>
          </a:prstGeom>
          <a:solidFill>
            <a:srgbClr val="FBE8E8"/>
          </a:solidFill>
          <a:ln/>
        </p:spPr>
      </p:sp>
      <p:sp>
        <p:nvSpPr>
          <p:cNvPr id="10" name="Shape 6"/>
          <p:cNvSpPr/>
          <p:nvPr/>
        </p:nvSpPr>
        <p:spPr>
          <a:xfrm>
            <a:off x="10561320" y="5029200"/>
            <a:ext cx="548640" cy="548640"/>
          </a:xfrm>
          <a:prstGeom prst="ellipse">
            <a:avLst/>
          </a:prstGeom>
          <a:solidFill>
            <a:srgbClr val="D64545"/>
          </a:solidFill>
          <a:ln/>
        </p:spPr>
      </p:sp>
      <p:sp>
        <p:nvSpPr>
          <p:cNvPr id="11" name="Text 7"/>
          <p:cNvSpPr/>
          <p:nvPr/>
        </p:nvSpPr>
        <p:spPr>
          <a:xfrm>
            <a:off x="10561320" y="50292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!</a:t>
            </a:r>
            <a:endParaRPr lang="en-US" sz="2600" dirty="0"/>
          </a:p>
        </p:txBody>
      </p:sp>
      <p:sp>
        <p:nvSpPr>
          <p:cNvPr id="12" name="Text 8"/>
          <p:cNvSpPr/>
          <p:nvPr/>
        </p:nvSpPr>
        <p:spPr>
          <a:xfrm>
            <a:off x="822960" y="4709160"/>
            <a:ext cx="95097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lnSpc>
                <a:spcPct val="125000"/>
              </a:lnSpc>
              <a:buNone/>
            </a:pPr>
            <a:r>
              <a:rPr lang="en-US" sz="1500" b="1" dirty="0">
                <a:solidFill>
                  <a:srgbClr val="D64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שורש הבעיה — כל עריכה גנרטיבית על גבי תוצאה קודמת מוסיפה שינוי קטן משלה‎ · ‏ומשורשר על פני כמה עריכות השינויים מצטברים.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1143000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000" dirty="0">
                <a:solidFill>
                  <a:srgbClr val="5B65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400" b="1" spc="100" kern="0" dirty="0">
                <a:solidFill>
                  <a:srgbClr val="1F9D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הפתרון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110916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32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איפוס‎ · ‏לא תיקון על גבי תיקון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522415" y="1874520"/>
            <a:ext cx="5120640" cy="3566160"/>
          </a:xfrm>
          <a:prstGeom prst="roundRect">
            <a:avLst>
              <a:gd name="adj" fmla="val 2564"/>
            </a:avLst>
          </a:prstGeom>
          <a:solidFill>
            <a:srgbClr val="FBE8E8"/>
          </a:solidFill>
          <a:ln/>
        </p:spPr>
      </p:sp>
      <p:sp>
        <p:nvSpPr>
          <p:cNvPr id="5" name="Shape 3"/>
          <p:cNvSpPr/>
          <p:nvPr/>
        </p:nvSpPr>
        <p:spPr>
          <a:xfrm>
            <a:off x="10911535" y="2148840"/>
            <a:ext cx="502920" cy="502920"/>
          </a:xfrm>
          <a:prstGeom prst="ellipse">
            <a:avLst/>
          </a:prstGeom>
          <a:solidFill>
            <a:srgbClr val="D64545"/>
          </a:solidFill>
          <a:ln/>
        </p:spPr>
      </p:sp>
      <p:sp>
        <p:nvSpPr>
          <p:cNvPr id="6" name="Text 4"/>
          <p:cNvSpPr/>
          <p:nvPr/>
        </p:nvSpPr>
        <p:spPr>
          <a:xfrm>
            <a:off x="10911535" y="21488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✗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6796735" y="2148840"/>
            <a:ext cx="3886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700" b="1" dirty="0">
                <a:solidFill>
                  <a:srgbClr val="D64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שרשור עריכה נוספת על הפנים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796735" y="2788920"/>
            <a:ext cx="45720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לא דטרמיניסטי‎ · ‏כל קריאה מוסיפה סחיפה משלה‎ · ‏ואין דרך לחזות מראש את התוצאה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081735" y="1874520"/>
            <a:ext cx="5120640" cy="3566160"/>
          </a:xfrm>
          <a:prstGeom prst="roundRect">
            <a:avLst>
              <a:gd name="adj" fmla="val 2564"/>
            </a:avLst>
          </a:prstGeom>
          <a:solidFill>
            <a:srgbClr val="E4F5EC"/>
          </a:solidFill>
          <a:ln/>
        </p:spPr>
      </p:sp>
      <p:sp>
        <p:nvSpPr>
          <p:cNvPr id="10" name="Shape 8"/>
          <p:cNvSpPr/>
          <p:nvPr/>
        </p:nvSpPr>
        <p:spPr>
          <a:xfrm>
            <a:off x="5470855" y="2148840"/>
            <a:ext cx="502920" cy="502920"/>
          </a:xfrm>
          <a:prstGeom prst="ellipse">
            <a:avLst/>
          </a:prstGeom>
          <a:solidFill>
            <a:srgbClr val="1F9D6B"/>
          </a:solidFill>
          <a:ln/>
        </p:spPr>
      </p:sp>
      <p:sp>
        <p:nvSpPr>
          <p:cNvPr id="11" name="Text 9"/>
          <p:cNvSpPr/>
          <p:nvPr/>
        </p:nvSpPr>
        <p:spPr>
          <a:xfrm>
            <a:off x="5470855" y="21488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✓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356055" y="2148840"/>
            <a:ext cx="3886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700" b="1" dirty="0">
                <a:solidFill>
                  <a:srgbClr val="1F9D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איפוס למקור וחיתוך נפרד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356055" y="2788920"/>
            <a:ext cx="45720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עריכות ‎AI‏ רק היכן שבאמת צריך‎ · ‏חיתוך ‎1:1‏ בוצע כפעולה דטרמיניסטית עם ‎PIL‏‎ · ‏בלי לגעת בפנים ובלי עלות נוספת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5623560"/>
            <a:ext cx="11091672" cy="731520"/>
          </a:xfrm>
          <a:prstGeom prst="roundRect">
            <a:avLst>
              <a:gd name="adj" fmla="val 10000"/>
            </a:avLst>
          </a:prstGeom>
          <a:solidFill>
            <a:srgbClr val="EEF3FD"/>
          </a:solidFill>
          <a:ln/>
        </p:spPr>
      </p:sp>
      <p:sp>
        <p:nvSpPr>
          <p:cNvPr id="15" name="Text 13"/>
          <p:cNvSpPr/>
          <p:nvPr/>
        </p:nvSpPr>
        <p:spPr>
          <a:xfrm>
            <a:off x="822960" y="562356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5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לא כל שינוי צריך ‎AI‏ — שינוי קומפוזיציה או פורמט הוא משימה לכלי דטרמיניסטי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143000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000" dirty="0">
                <a:solidFill>
                  <a:srgbClr val="5B65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400" b="1" spc="100" kern="0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התוצאה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110916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32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התוצאה הסופית</a:t>
            </a:r>
            <a:endParaRPr lang="en-US" sz="3200" dirty="0"/>
          </a:p>
        </p:txBody>
      </p:sp>
      <p:pic>
        <p:nvPicPr>
          <p:cNvPr id="4" name="Image 0" descr="C:\Users\User\AppData\Local\Temp\claude\C--Users-User\d273ac04-bc9a-4cbc-971d-e1ec33375cb5\scratchpad\banana-deck\media\origina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9128" y="1965960"/>
            <a:ext cx="5242560" cy="3931920"/>
          </a:xfrm>
          <a:prstGeom prst="rect">
            <a:avLst/>
          </a:prstGeom>
        </p:spPr>
      </p:pic>
      <p:pic>
        <p:nvPicPr>
          <p:cNvPr id="5" name="Image 1" descr="C:\Users\User\AppData\Local\Temp\claude\C--Users-User\d273ac04-bc9a-4cbc-971d-e1ec33375cb5\scratchpad\banana-deck\media\final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008" y="1965960"/>
            <a:ext cx="3931920" cy="393192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669128" y="5971032"/>
            <a:ext cx="5242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400" b="1" dirty="0">
                <a:solidFill>
                  <a:srgbClr val="5B65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המקור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1280008" y="5971032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400" b="1" dirty="0">
                <a:solidFill>
                  <a:srgbClr val="1F9D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התוצאה הסופית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1143000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000" dirty="0">
                <a:solidFill>
                  <a:srgbClr val="5B65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8580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400" b="1" spc="100" kern="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תובנות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1097280"/>
            <a:ext cx="110916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התובנה המרכזית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10424160" y="2148840"/>
            <a:ext cx="457200" cy="457200"/>
          </a:xfrm>
          <a:prstGeom prst="ellipse">
            <a:avLst/>
          </a:prstGeom>
          <a:solidFill>
            <a:srgbClr val="CADCFC"/>
          </a:solidFill>
          <a:ln/>
        </p:spPr>
      </p:sp>
      <p:sp>
        <p:nvSpPr>
          <p:cNvPr id="5" name="Text 3"/>
          <p:cNvSpPr/>
          <p:nvPr/>
        </p:nvSpPr>
        <p:spPr>
          <a:xfrm>
            <a:off x="10424160" y="21488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8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548640" y="2093976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עריכות משורשרות מצטברות סיכון‎ · ‏לצמצם למינימום ההכרחי במיוחד בפנים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10424160" y="3017520"/>
            <a:ext cx="457200" cy="457200"/>
          </a:xfrm>
          <a:prstGeom prst="ellipse">
            <a:avLst/>
          </a:prstGeom>
          <a:solidFill>
            <a:srgbClr val="CADCF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0" y="30175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8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548640" y="2962656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שינוי קומפוזיציה או פורמט הוא משימה לכלי דטרמיניסטי כמו חיתוך‎ · ‏לא עריכה גנרטיבית נוספת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10424160" y="3886200"/>
            <a:ext cx="457200" cy="457200"/>
          </a:xfrm>
          <a:prstGeom prst="ellipse">
            <a:avLst/>
          </a:prstGeom>
          <a:solidFill>
            <a:srgbClr val="CADCFC"/>
          </a:solidFill>
          <a:ln/>
        </p:spPr>
      </p:sp>
      <p:sp>
        <p:nvSpPr>
          <p:cNvPr id="11" name="Text 9"/>
          <p:cNvSpPr/>
          <p:nvPr/>
        </p:nvSpPr>
        <p:spPr>
          <a:xfrm>
            <a:off x="10424160" y="3886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8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548640" y="3831336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אם התוצאה לא מוצאת חן‎ · ‏עדיף להתחיל מחדש מהמקור‎ · ‏לא לתקן על גבי תיקון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10424160" y="4754880"/>
            <a:ext cx="457200" cy="457200"/>
          </a:xfrm>
          <a:prstGeom prst="ellipse">
            <a:avLst/>
          </a:prstGeom>
          <a:solidFill>
            <a:srgbClr val="CADCFC"/>
          </a:solidFill>
          <a:ln/>
        </p:spPr>
      </p:sp>
      <p:sp>
        <p:nvSpPr>
          <p:cNvPr id="14" name="Text 12"/>
          <p:cNvSpPr/>
          <p:nvPr/>
        </p:nvSpPr>
        <p:spPr>
          <a:xfrm>
            <a:off x="10424160" y="47548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800" b="1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548640" y="4700016"/>
            <a:ext cx="9692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עלות בפועל — ‎5‏ קריאות ‎API‏‎ · ‏‎$0.195‏ בסה״כ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548640" y="626364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i="1" dirty="0">
                <a:solidFill>
                  <a:srgbClr val="9AA6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מבוסס על עבודה עם הסקילל ‎banana‏‎ · ‏מותקן ‎Skill-only‏ ללא ‎MCP‏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2026-08-17T15:29:48Z</dcterms:created>
  <dcterms:modified xsi:type="dcterms:W3CDTF">2026-08-17T15:29:48Z</dcterms:modified>
</cp:coreProperties>
</file>