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7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045391" y="0"/>
            <a:ext cx="146304" cy="6858000"/>
          </a:xfrm>
          <a:prstGeom prst="rect">
            <a:avLst/>
          </a:prstGeom>
          <a:solidFill>
            <a:srgbClr val="8FD1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417320"/>
            <a:ext cx="108813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8FD14F"/>
                </a:solidFill>
                <a:latin typeface="Consolas"/>
              </a:rPr>
              <a:t>מדריך אישי · עולם הסוכנים והסקילים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74519"/>
            <a:ext cx="109728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4400" b="1">
                <a:solidFill>
                  <a:srgbClr val="F2F0E6"/>
                </a:solidFill>
                <a:latin typeface="Segoe UI Semibold"/>
              </a:rPr>
              <a:t>איך סוכני ‎AI‏ לומדים לעבוד טוב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880360"/>
            <a:ext cx="98755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35000"/>
              </a:lnSpc>
            </a:pPr>
            <a:r>
              <a:rPr sz="1600" b="0">
                <a:solidFill>
                  <a:srgbClr val="C7C4B8"/>
                </a:solidFill>
                <a:latin typeface="Segoe UI"/>
              </a:rPr>
              <a:t>ממושג בסיסי — מה זה סקיל — ועד מפה חיה של האקוסיסטם ומקרה בוחן מלא.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225735" y="4023360"/>
            <a:ext cx="1325880" cy="365760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100" b="1">
                <a:solidFill>
                  <a:srgbClr val="8FD14F"/>
                </a:solidFill>
                <a:latin typeface="Consolas"/>
              </a:rPr>
              <a:t>אוגוסט 2026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37599" y="4023360"/>
            <a:ext cx="960120" cy="365760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100" b="1">
                <a:solidFill>
                  <a:srgbClr val="8FD14F"/>
                </a:solidFill>
                <a:latin typeface="Consolas"/>
              </a:rPr>
              <a:t>4 חלקים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14823" y="4023360"/>
            <a:ext cx="3794760" cy="365760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100" b="1">
                <a:solidFill>
                  <a:srgbClr val="8FD14F"/>
                </a:solidFill>
                <a:latin typeface="Consolas"/>
              </a:rPr>
              <a:t>מקורות: הרמס · Superpowers · skills.sh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6035040"/>
            <a:ext cx="5486400" cy="1524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6172200"/>
            <a:ext cx="9144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D8478"/>
                </a:solidFill>
                <a:latin typeface="Consolas"/>
              </a:rPr>
              <a:t>01 עולם הסוכנים · 02 המפה: skills.sh · 03 Superpowers · 04 סיכום מעשי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7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8FD14F"/>
                </a:solidFill>
                <a:latin typeface="Consolas"/>
              </a:rPr>
              <a:t>03 · Case Study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566928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2800" b="1">
                <a:solidFill>
                  <a:srgbClr val="F2F0E6"/>
                </a:solidFill>
                <a:latin typeface="Segoe UI Semibold"/>
              </a:rPr>
              <a:t>‎1‏ · גילוי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14300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8FD14F"/>
                </a:solidFill>
                <a:latin typeface="Consolas"/>
              </a:rPr>
              <a:t>DISCOVERY · 1 סקיל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691640"/>
            <a:ext cx="10881360" cy="4535424"/>
          </a:xfrm>
          <a:prstGeom prst="roundRect">
            <a:avLst>
              <a:gd name="adj" fmla="val 6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9979762" y="1819656"/>
            <a:ext cx="1404518" cy="310896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050" b="1">
                <a:solidFill>
                  <a:srgbClr val="8FD14F"/>
                </a:solidFill>
                <a:latin typeface="Consolas"/>
              </a:rPr>
              <a:t>brainstorming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221992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לפני כל עבודה יצירתית — פיצ'ר · קומפוננטה · שינוי התנהגות. גם ל"פשטות" אין יוצא מן הכלל.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743200"/>
            <a:ext cx="10515600" cy="33467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שאלה אחת בכל פעם — כוונה ואילוצים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‎2‏ או ‎3‏ גישות מוצעות · אישור עיצוב בסעיפים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‎spec‏ נשמר בתיקיית ‎docs/superpowers/specs/ ← writing-plans‏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חסום לכתוב קוד לפני אישור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644652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6510528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00" b="0">
                <a:solidFill>
                  <a:srgbClr val="7D8478"/>
                </a:solidFill>
                <a:latin typeface="Segoe UI"/>
              </a:rPr>
              <a:t>עולם הסוכנים והסקילים · מדריך אישי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7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8FD14F"/>
                </a:solidFill>
                <a:latin typeface="Consolas"/>
              </a:rPr>
              <a:t>03 · Case Study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566928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2800" b="1">
                <a:solidFill>
                  <a:srgbClr val="F2F0E6"/>
                </a:solidFill>
                <a:latin typeface="Segoe UI Semibold"/>
              </a:rPr>
              <a:t>‎2‏ · תכנון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14300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8FD14F"/>
                </a:solidFill>
                <a:latin typeface="Consolas"/>
              </a:rPr>
              <a:t>PLANNING · 2 סקילים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691640"/>
            <a:ext cx="10881360" cy="2203704"/>
          </a:xfrm>
          <a:prstGeom prst="roundRect">
            <a:avLst>
              <a:gd name="adj" fmla="val 6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9979762" y="1819656"/>
            <a:ext cx="1404518" cy="310896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050" b="1">
                <a:solidFill>
                  <a:srgbClr val="8FD14F"/>
                </a:solidFill>
                <a:latin typeface="Consolas"/>
              </a:rPr>
              <a:t>writing-plans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221992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יש ‎spec‏ או דרישות למשימה מרובת-שלבים — לפני נגיעה בקוד.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743200"/>
            <a:ext cx="10515600" cy="10149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תוכנית בהנחה שהמיישם לא מכיר את הקוד · קבצים מדויקים · קוד אמיתי בלבד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כל צעד קצר — טסט ← כשל ← מימוש ← הצלחה ← קומיט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נשמר בתיקיית ‎docs/superpowers/plans/‏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4023360"/>
            <a:ext cx="10881360" cy="2203704"/>
          </a:xfrm>
          <a:prstGeom prst="roundRect">
            <a:avLst>
              <a:gd name="adj" fmla="val 6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9475013" y="4151376"/>
            <a:ext cx="1909267" cy="310896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050" b="1">
                <a:solidFill>
                  <a:srgbClr val="8FD14F"/>
                </a:solidFill>
                <a:latin typeface="Consolas"/>
              </a:rPr>
              <a:t>using-git-worktrees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553712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לפני עבודת פיצ'ר שדורשת בידוד מהענף הנוכחי.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074920"/>
            <a:ext cx="10515600" cy="10149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בודק אם כבר קיימת סביבה מבודדת · מבקש אישור · מעדיף כלי ‎native‏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רק בלית ברירה בונה ‎git worktree‏ ידני בעצמו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" y="644652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6510528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00" b="0">
                <a:solidFill>
                  <a:srgbClr val="7D8478"/>
                </a:solidFill>
                <a:latin typeface="Segoe UI"/>
              </a:rPr>
              <a:t>עולם הסוכנים והסקילים · מדריך אישי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7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8FD14F"/>
                </a:solidFill>
                <a:latin typeface="Consolas"/>
              </a:rPr>
              <a:t>03 · Case Study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566928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2800" b="1">
                <a:solidFill>
                  <a:srgbClr val="F2F0E6"/>
                </a:solidFill>
                <a:latin typeface="Segoe UI Semibold"/>
              </a:rPr>
              <a:t>‎3‏ · בנייה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14300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8FD14F"/>
                </a:solidFill>
                <a:latin typeface="Consolas"/>
              </a:rPr>
              <a:t>BUILD · 5 סקילים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72200" y="1691640"/>
            <a:ext cx="5349240" cy="1463040"/>
          </a:xfrm>
          <a:prstGeom prst="roundRect">
            <a:avLst>
              <a:gd name="adj" fmla="val 6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9390889" y="1819656"/>
            <a:ext cx="1993391" cy="310896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050" b="1">
                <a:solidFill>
                  <a:srgbClr val="8FD14F"/>
                </a:solidFill>
                <a:latin typeface="Consolas"/>
              </a:rPr>
              <a:t>systematic-debugging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55080" y="2221992"/>
            <a:ext cx="4983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כל באג או כשל טסט — לפני תיקון.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5080" y="2743200"/>
            <a:ext cx="4983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‎4‏ שלבים חובה לפני כל תיקון —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שגיאות · שחזור עקבי · שינויים אחרונים · אבחון בין-רכיבים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1691640"/>
            <a:ext cx="5349240" cy="1463040"/>
          </a:xfrm>
          <a:prstGeom prst="roundRect">
            <a:avLst>
              <a:gd name="adj" fmla="val 6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3606394" y="1819656"/>
            <a:ext cx="2245766" cy="310896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050" b="1">
                <a:solidFill>
                  <a:srgbClr val="8FD14F"/>
                </a:solidFill>
                <a:latin typeface="Consolas"/>
              </a:rPr>
              <a:t>test-driven-development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221992"/>
            <a:ext cx="4983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לפני כל קוד יישום.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2743200"/>
            <a:ext cx="4983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מחזור ‎RED ← GREEN ← REFACTOR‏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קוד ‎production‏ לפני טסט נמחק לגמרי — מתחילים מחדש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72200" y="3291840"/>
            <a:ext cx="5349240" cy="1463040"/>
          </a:xfrm>
          <a:prstGeom prst="roundRect">
            <a:avLst>
              <a:gd name="adj" fmla="val 6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802015" y="3419856"/>
            <a:ext cx="2582265" cy="310896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050" b="1">
                <a:solidFill>
                  <a:srgbClr val="8FD14F"/>
                </a:solidFill>
                <a:latin typeface="Consolas"/>
              </a:rPr>
              <a:t>subagent-driven-development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55080" y="3822192"/>
            <a:ext cx="4983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משימות עצמאיות באותו סשן.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55080" y="4343400"/>
            <a:ext cx="4983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‎sub-agent‏ מיישם טרי לכל משימה + בודק ספק ואיכות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עד ‎5‏ סבבי תיקון · ביקורת כוללת בסוף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3291840"/>
            <a:ext cx="5349240" cy="1463040"/>
          </a:xfrm>
          <a:prstGeom prst="roundRect">
            <a:avLst>
              <a:gd name="adj" fmla="val 6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4279392" y="3419856"/>
            <a:ext cx="1572768" cy="310896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050" b="1">
                <a:solidFill>
                  <a:srgbClr val="8FD14F"/>
                </a:solidFill>
                <a:latin typeface="Consolas"/>
              </a:rPr>
              <a:t>executing-plans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3822192"/>
            <a:ext cx="4983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תוכנית כתובה בסשן נפרד.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343400"/>
            <a:ext cx="4983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טוען ובוחן בביקורתיות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מבצע משימה אחר משימה · עוצר ומבקש עזרה כשנתקע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72200" y="4892040"/>
            <a:ext cx="5349240" cy="1463040"/>
          </a:xfrm>
          <a:prstGeom prst="roundRect">
            <a:avLst>
              <a:gd name="adj" fmla="val 6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8802015" y="5020056"/>
            <a:ext cx="2582265" cy="310896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050" b="1">
                <a:solidFill>
                  <a:srgbClr val="8FD14F"/>
                </a:solidFill>
                <a:latin typeface="Consolas"/>
              </a:rPr>
              <a:t>dispatching-parallel-agents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55080" y="5422392"/>
            <a:ext cx="4983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‎2+‏ משימות בלתי-תלויות.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55080" y="5943600"/>
            <a:ext cx="4983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‎agent‏ נפרד לכל תחום-בעיה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הכל במקביל — לא בחקירה רציפה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" y="644652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6510528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00" b="0">
                <a:solidFill>
                  <a:srgbClr val="7D8478"/>
                </a:solidFill>
                <a:latin typeface="Segoe UI"/>
              </a:rPr>
              <a:t>עולם הסוכנים והסקילים · מדריך אישי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7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8FD14F"/>
                </a:solidFill>
                <a:latin typeface="Consolas"/>
              </a:rPr>
              <a:t>03 · Case Study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566928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2800" b="1">
                <a:solidFill>
                  <a:srgbClr val="F2F0E6"/>
                </a:solidFill>
                <a:latin typeface="Segoe UI Semibold"/>
              </a:rPr>
              <a:t>‎4‏ · ביקורת ואימות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14300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8FD14F"/>
                </a:solidFill>
                <a:latin typeface="Consolas"/>
              </a:rPr>
              <a:t>REVIEW &amp; VERIFY · 3 סקילים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691640"/>
            <a:ext cx="10881360" cy="1426464"/>
          </a:xfrm>
          <a:prstGeom prst="roundRect">
            <a:avLst>
              <a:gd name="adj" fmla="val 6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9222639" y="1819656"/>
            <a:ext cx="2161641" cy="310896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050" b="1">
                <a:solidFill>
                  <a:srgbClr val="8FD14F"/>
                </a:solidFill>
                <a:latin typeface="Consolas"/>
              </a:rPr>
              <a:t>requesting-code-review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221992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אחרי משימה או פיצ'ר — לפני מיזוג.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743200"/>
            <a:ext cx="105156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‎sub-agent‏ בודק עם הקשר מדויק בלבד — ‎SHA‏ ותיאור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לא כל היסטוריית הסשן · קריטי מיד · חשוב לפני המשך · מינורי מתועד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3246120"/>
            <a:ext cx="10881360" cy="1426464"/>
          </a:xfrm>
          <a:prstGeom prst="roundRect">
            <a:avLst>
              <a:gd name="adj" fmla="val 6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9306764" y="3374136"/>
            <a:ext cx="2077516" cy="310896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050" b="1">
                <a:solidFill>
                  <a:srgbClr val="8FD14F"/>
                </a:solidFill>
                <a:latin typeface="Consolas"/>
              </a:rPr>
              <a:t>receiving-code-review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776472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מקבלים פידבק — לפני יישום.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297680"/>
            <a:ext cx="105156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קרא ← הבן ← אמת מול הקוד ← הערך ← הגב ← יישם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אסור "אתה צודק לגמרי!" בלי בדיקה טכנית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800600"/>
            <a:ext cx="10881360" cy="1426464"/>
          </a:xfrm>
          <a:prstGeom prst="roundRect">
            <a:avLst>
              <a:gd name="adj" fmla="val 6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549641" y="4928616"/>
            <a:ext cx="2834639" cy="310896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050" b="1">
                <a:solidFill>
                  <a:srgbClr val="8FD14F"/>
                </a:solidFill>
                <a:latin typeface="Consolas"/>
              </a:rPr>
              <a:t>verification-before-completion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330952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לפני טענת "הושלם" — לפני קומיט או ‎PR.‏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852160"/>
            <a:ext cx="105156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אסור לטעון הצלחה בלי להריץ בפועל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את פקודת האימות באותה הודעה ולקרוא את הפלט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" y="644652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6510528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00" b="0">
                <a:solidFill>
                  <a:srgbClr val="7D8478"/>
                </a:solidFill>
                <a:latin typeface="Segoe UI"/>
              </a:rPr>
              <a:t>עולם הסוכנים והסקילים · מדריך אישי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7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8FD14F"/>
                </a:solidFill>
                <a:latin typeface="Consolas"/>
              </a:rPr>
              <a:t>03 · Case Study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566928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2800" b="1">
                <a:solidFill>
                  <a:srgbClr val="F2F0E6"/>
                </a:solidFill>
                <a:latin typeface="Segoe UI Semibold"/>
              </a:rPr>
              <a:t>‎5‏ · סיום + תשתית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14300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8FD14F"/>
                </a:solidFill>
                <a:latin typeface="Consolas"/>
              </a:rPr>
              <a:t>SHIP · 1+2 סקילים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691640"/>
            <a:ext cx="10881360" cy="1737360"/>
          </a:xfrm>
          <a:prstGeom prst="roundRect">
            <a:avLst>
              <a:gd name="adj" fmla="val 6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549641" y="1819656"/>
            <a:ext cx="2834639" cy="310896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050" b="1">
                <a:solidFill>
                  <a:srgbClr val="8FD14F"/>
                </a:solidFill>
                <a:latin typeface="Consolas"/>
              </a:rPr>
              <a:t>finishing-a-development-branch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221992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היישום הושלם וכל הטסטים עוברים.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743200"/>
            <a:ext cx="10515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מריץ את חבילת הטסטים · מזהה סביבת ‎git‏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מציג תפריט — מיזוג מקומי / ‎Push+PR‏ / השארה כמו שהיא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אף פעם לא מוחק עבודה בלי בקשה מפורשת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3611880"/>
            <a:ext cx="5303520" cy="2560320"/>
          </a:xfrm>
          <a:prstGeom prst="roundRect">
            <a:avLst>
              <a:gd name="adj" fmla="val 6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9643263" y="3739896"/>
            <a:ext cx="1741017" cy="310896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050" b="1">
                <a:solidFill>
                  <a:srgbClr val="8FD14F"/>
                </a:solidFill>
                <a:latin typeface="Consolas"/>
              </a:rPr>
              <a:t>using-superpowers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4142232"/>
            <a:ext cx="49377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אוטומטית בתחילת כל שיחה.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4663440"/>
            <a:ext cx="493776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הסקיל שנטען אוטומטית דרך ‎hook‏ הפתיחה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סקילי-תהליך קודמים לסקילי יישום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הוראות שלך גוברות על כל סקיל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3611880"/>
            <a:ext cx="5303520" cy="2560320"/>
          </a:xfrm>
          <a:prstGeom prst="roundRect">
            <a:avLst>
              <a:gd name="adj" fmla="val 6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317797" y="3739896"/>
            <a:ext cx="1488643" cy="310896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050" b="1">
                <a:solidFill>
                  <a:srgbClr val="8FD14F"/>
                </a:solidFill>
                <a:latin typeface="Consolas"/>
              </a:rPr>
              <a:t>writing-skills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4142232"/>
            <a:ext cx="49377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יצירת או עריכת סקיל.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4663440"/>
            <a:ext cx="493776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‎TDD‏ על תיעוד תהליכים —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תרחיש-לחץ עם ‎sub-agent‏</a:t>
            </a:r>
          </a:p>
          <a:p>
            <a:pPr algn="r" rtl="1">
              <a:lnSpc>
                <a:spcPct val="122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בדיקת כשל בלי הסקיל · כתיבה ואימות ציות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" y="644652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6510528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00" b="0">
                <a:solidFill>
                  <a:srgbClr val="7D8478"/>
                </a:solidFill>
                <a:latin typeface="Segoe UI"/>
              </a:rPr>
              <a:t>עולם הסוכנים והסקילים · מדריך אישי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7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8FD14F"/>
                </a:solidFill>
                <a:latin typeface="Consolas"/>
              </a:rPr>
              <a:t>04 · סיכום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566928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2800" b="1">
                <a:solidFill>
                  <a:srgbClr val="F2F0E6"/>
                </a:solidFill>
                <a:latin typeface="Segoe UI Semibold"/>
              </a:rPr>
              <a:t>סיכום מעשי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115568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50" b="0">
                <a:solidFill>
                  <a:srgbClr val="C7C4B8"/>
                </a:solidFill>
                <a:latin typeface="Segoe UI"/>
              </a:rPr>
              <a:t>מה עושים עם כל זה · בפועל.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920240"/>
            <a:ext cx="108813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>
                <a:solidFill>
                  <a:srgbClr val="F2F0E6"/>
                </a:solidFill>
                <a:latin typeface="Segoe UI"/>
              </a:rPr>
              <a:t>‎CLI‏ — שתי פקודות שמכסות הכול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331720"/>
            <a:ext cx="10881360" cy="502920"/>
          </a:xfrm>
          <a:prstGeom prst="roundRect">
            <a:avLst>
              <a:gd name="adj" fmla="val 10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2450592"/>
            <a:ext cx="5029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8FD14F"/>
                </a:solidFill>
                <a:latin typeface="Consolas"/>
              </a:rPr>
              <a:t>npx skills find "..."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35040" y="2450592"/>
            <a:ext cx="5394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150" b="0">
                <a:solidFill>
                  <a:srgbClr val="C7C4B8"/>
                </a:solidFill>
                <a:latin typeface="Segoe UI"/>
              </a:rPr>
              <a:t>חיפוש סקיל מתאים במאגר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935224"/>
            <a:ext cx="10881360" cy="502920"/>
          </a:xfrm>
          <a:prstGeom prst="roundRect">
            <a:avLst>
              <a:gd name="adj" fmla="val 10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3054096"/>
            <a:ext cx="5029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8FD14F"/>
                </a:solidFill>
                <a:latin typeface="Consolas"/>
              </a:rPr>
              <a:t>npx skills add owner/repo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35040" y="3054096"/>
            <a:ext cx="5394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150" b="0">
                <a:solidFill>
                  <a:srgbClr val="C7C4B8"/>
                </a:solidFill>
                <a:latin typeface="Segoe UI"/>
              </a:rPr>
              <a:t>התקנת חבילת סקילים שלמה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538728"/>
            <a:ext cx="10881360" cy="502920"/>
          </a:xfrm>
          <a:prstGeom prst="roundRect">
            <a:avLst>
              <a:gd name="adj" fmla="val 10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3657600"/>
            <a:ext cx="5029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8FD14F"/>
                </a:solidFill>
                <a:latin typeface="Consolas"/>
              </a:rPr>
              <a:t>npx skills add owner/repo/skill-name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5040" y="3657600"/>
            <a:ext cx="5394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150" b="0">
                <a:solidFill>
                  <a:srgbClr val="C7C4B8"/>
                </a:solidFill>
                <a:latin typeface="Segoe UI"/>
              </a:rPr>
              <a:t>התקנת סקיל בודד מתוך חבילה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4343400"/>
            <a:ext cx="108813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>
                <a:solidFill>
                  <a:srgbClr val="F2F0E6"/>
                </a:solidFill>
                <a:latin typeface="Segoe UI"/>
              </a:rPr>
              <a:t>מאיפה כדאי להתחיל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27080" y="4663440"/>
            <a:ext cx="365760" cy="365760"/>
          </a:xfrm>
          <a:prstGeom prst="roundRect">
            <a:avLst>
              <a:gd name="adj" fmla="val 10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300" b="1">
                <a:solidFill>
                  <a:srgbClr val="8FD14F"/>
                </a:solidFill>
                <a:latin typeface="Segoe UI Semibold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4681728"/>
            <a:ext cx="9966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00" b="0">
                <a:solidFill>
                  <a:srgbClr val="F2F0E6"/>
                </a:solidFill>
                <a:latin typeface="Segoe UI"/>
              </a:rPr>
              <a:t>סקילי המשרד — ‎pdf‏ · ‎docx‏ · ‎xlsx‏ · ‎pptx‏ — מסלול א׳ · בלי התקנה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927080" y="5120640"/>
            <a:ext cx="365760" cy="365760"/>
          </a:xfrm>
          <a:prstGeom prst="roundRect">
            <a:avLst>
              <a:gd name="adj" fmla="val 10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300" b="1">
                <a:solidFill>
                  <a:srgbClr val="8FD14F"/>
                </a:solidFill>
                <a:latin typeface="Segoe UI Semibold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5138928"/>
            <a:ext cx="9966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00" b="0">
                <a:solidFill>
                  <a:srgbClr val="F2F0E6"/>
                </a:solidFill>
                <a:latin typeface="Segoe UI"/>
              </a:rPr>
              <a:t>‎Superpowers‏ — למתודולוגיית פיתוח שלמה · לא רק כלי בודד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0927080" y="5577840"/>
            <a:ext cx="365760" cy="365760"/>
          </a:xfrm>
          <a:prstGeom prst="roundRect">
            <a:avLst>
              <a:gd name="adj" fmla="val 10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300" b="1">
                <a:solidFill>
                  <a:srgbClr val="8FD14F"/>
                </a:solidFill>
                <a:latin typeface="Segoe UI Semibold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5596128"/>
            <a:ext cx="9966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00" b="0">
                <a:solidFill>
                  <a:srgbClr val="F2F0E6"/>
                </a:solidFill>
                <a:latin typeface="Segoe UI"/>
              </a:rPr>
              <a:t>‎seo-audit‏ ודומיו — אם העבודה שיווקית ולא טכנית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0927080" y="6035040"/>
            <a:ext cx="365760" cy="365760"/>
          </a:xfrm>
          <a:prstGeom prst="roundRect">
            <a:avLst>
              <a:gd name="adj" fmla="val 10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300" b="1">
                <a:solidFill>
                  <a:srgbClr val="8FD14F"/>
                </a:solidFill>
                <a:latin typeface="Segoe UI Semibold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6053328"/>
            <a:ext cx="9966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00" b="0">
                <a:solidFill>
                  <a:srgbClr val="F2F0E6"/>
                </a:solidFill>
                <a:latin typeface="Segoe UI"/>
              </a:rPr>
              <a:t>‎frontend-design‏ — כשצריך פלט חזותי ברמת הצגה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" y="644652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6510528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00" b="0">
                <a:solidFill>
                  <a:srgbClr val="7D8478"/>
                </a:solidFill>
                <a:latin typeface="Segoe UI"/>
              </a:rPr>
              <a:t>עולם הסוכנים והסקילים · מדריך אישי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7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045391" y="0"/>
            <a:ext cx="146304" cy="6858000"/>
          </a:xfrm>
          <a:prstGeom prst="rect">
            <a:avLst/>
          </a:prstGeom>
          <a:solidFill>
            <a:srgbClr val="8FD1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560320"/>
            <a:ext cx="100584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4000" b="1">
                <a:solidFill>
                  <a:srgbClr val="F2F0E6"/>
                </a:solidFill>
                <a:latin typeface="Segoe UI Semibold"/>
              </a:rPr>
              <a:t>כלל אצבע לסיום.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520440"/>
            <a:ext cx="96012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40000"/>
              </a:lnSpc>
            </a:pPr>
            <a:r>
              <a:rPr sz="1600" b="0">
                <a:solidFill>
                  <a:srgbClr val="C7C4B8"/>
                </a:solidFill>
                <a:latin typeface="Segoe UI"/>
              </a:rPr>
              <a:t>‎1000‏ התקנות ומעלה — מהימן · ‎100‏ התקנות ומטה — נדרשת זהירות · מאגר מקור עם ‎100‏ כוכבים ומטה בגיטהאב — לגשת בחשדנות.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434840"/>
            <a:ext cx="9601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D8478"/>
                </a:solidFill>
                <a:latin typeface="Consolas"/>
              </a:rPr>
              <a:t>מקורות: הרמס · Superpowers · skills.sh החי — אוגוסט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7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8FD14F"/>
                </a:solidFill>
                <a:latin typeface="Consolas"/>
              </a:rPr>
              <a:t>01 · עולם הסוכנים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566928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2800" b="1">
                <a:solidFill>
                  <a:srgbClr val="F2F0E6"/>
                </a:solidFill>
                <a:latin typeface="Segoe UI Semibold"/>
              </a:rPr>
              <a:t>מהצ'אט לסוכן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115568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50" b="0">
                <a:solidFill>
                  <a:srgbClr val="C7C4B8"/>
                </a:solidFill>
                <a:latin typeface="Segoe UI"/>
              </a:rPr>
              <a:t>שלושה מעברים · לא עוד תכונה — שינוי בכיוון.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920240"/>
            <a:ext cx="82296" cy="777240"/>
          </a:xfrm>
          <a:prstGeom prst="rect">
            <a:avLst/>
          </a:prstGeom>
          <a:solidFill>
            <a:srgbClr val="8FD1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920240"/>
            <a:ext cx="2743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900" b="1">
                <a:solidFill>
                  <a:srgbClr val="F2F0E6"/>
                </a:solidFill>
                <a:latin typeface="Segoe UI"/>
              </a:rPr>
              <a:t>שיחה ← פעולה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359152"/>
            <a:ext cx="8686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00" b="0">
                <a:solidFill>
                  <a:srgbClr val="C7C4B8"/>
                </a:solidFill>
                <a:latin typeface="Segoe UI"/>
              </a:rPr>
              <a:t>לא רק עונה — מבצע ומסיים את העבודה בפועל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834640"/>
            <a:ext cx="82296" cy="777240"/>
          </a:xfrm>
          <a:prstGeom prst="rect">
            <a:avLst/>
          </a:prstGeom>
          <a:solidFill>
            <a:srgbClr val="8FD1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834640"/>
            <a:ext cx="2743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900" b="1">
                <a:solidFill>
                  <a:srgbClr val="F2F0E6"/>
                </a:solidFill>
                <a:latin typeface="Segoe UI"/>
              </a:rPr>
              <a:t>אלתור ← מתכון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3273552"/>
            <a:ext cx="8686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00" b="0">
                <a:solidFill>
                  <a:srgbClr val="C7C4B8"/>
                </a:solidFill>
                <a:latin typeface="Segoe UI"/>
              </a:rPr>
              <a:t>לא ממציא כל פעם מחדש — פועל לפי תהליך כתוב ומוכח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3749040"/>
            <a:ext cx="82296" cy="777240"/>
          </a:xfrm>
          <a:prstGeom prst="rect">
            <a:avLst/>
          </a:prstGeom>
          <a:solidFill>
            <a:srgbClr val="8FD1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3749040"/>
            <a:ext cx="2743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900" b="1">
                <a:solidFill>
                  <a:srgbClr val="F2F0E6"/>
                </a:solidFill>
                <a:latin typeface="Segoe UI"/>
              </a:rPr>
              <a:t>זמני ← נצבר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4187952"/>
            <a:ext cx="8686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00" b="0">
                <a:solidFill>
                  <a:srgbClr val="C7C4B8"/>
                </a:solidFill>
                <a:latin typeface="Segoe UI"/>
              </a:rPr>
              <a:t>הידע לא נעלם עם השיחה — הוא נשמר וגדל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4892040"/>
            <a:ext cx="108813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>
                <a:solidFill>
                  <a:srgbClr val="F2F0E6"/>
                </a:solidFill>
                <a:latin typeface="Segoe UI"/>
              </a:rPr>
              <a:t>איך עובד סוכן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10144" y="5257800"/>
            <a:ext cx="3502152" cy="1005840"/>
          </a:xfrm>
          <a:prstGeom prst="roundRect">
            <a:avLst>
              <a:gd name="adj" fmla="val 10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193024" y="5367528"/>
            <a:ext cx="31363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1300" b="1">
                <a:solidFill>
                  <a:srgbClr val="8FD14F"/>
                </a:solidFill>
                <a:latin typeface="Consolas"/>
              </a:rPr>
              <a:t>קלט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93024" y="5650992"/>
            <a:ext cx="3136392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בקשה — טקסט · קובץ · הוראה או שאלה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325112" y="5257800"/>
            <a:ext cx="3502152" cy="1005840"/>
          </a:xfrm>
          <a:prstGeom prst="roundRect">
            <a:avLst>
              <a:gd name="adj" fmla="val 10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07992" y="5367528"/>
            <a:ext cx="31363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1300" b="1">
                <a:solidFill>
                  <a:srgbClr val="8FD14F"/>
                </a:solidFill>
                <a:latin typeface="Consolas"/>
              </a:rPr>
              <a:t>עיבוד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07992" y="5650992"/>
            <a:ext cx="3136392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חושב · מתכנן · מפעיל כלים — כאן נכנס הסקיל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5257800"/>
            <a:ext cx="3502152" cy="1005840"/>
          </a:xfrm>
          <a:prstGeom prst="roundRect">
            <a:avLst>
              <a:gd name="adj" fmla="val 10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5367528"/>
            <a:ext cx="31363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1300" b="1">
                <a:solidFill>
                  <a:srgbClr val="8FD14F"/>
                </a:solidFill>
                <a:latin typeface="Consolas"/>
              </a:rPr>
              <a:t>פלט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650992"/>
            <a:ext cx="3136392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תוצאה מוכנה — מסמך · קוד · תשובה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" y="644652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6510528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00" b="0">
                <a:solidFill>
                  <a:srgbClr val="7D8478"/>
                </a:solidFill>
                <a:latin typeface="Segoe UI"/>
              </a:rPr>
              <a:t>עולם הסוכנים והסקילים · מדריך אישי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7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8FD14F"/>
                </a:solidFill>
                <a:latin typeface="Consolas"/>
              </a:rPr>
              <a:t>01 · עולם הסוכנים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566928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2800" b="1">
                <a:solidFill>
                  <a:srgbClr val="F2F0E6"/>
                </a:solidFill>
                <a:latin typeface="Segoe UI Semibold"/>
              </a:rPr>
              <a:t>מה יש בתוך סקיל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115568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50" b="0">
                <a:solidFill>
                  <a:srgbClr val="C7C4B8"/>
                </a:solidFill>
                <a:latin typeface="Segoe UI"/>
              </a:rPr>
              <a:t>כמו כרטיס מתכון מקצועי — ארבעה חלקים קבועים.</a:t>
            </a:r>
          </a:p>
        </p:txBody>
      </p:sp>
      <p:sp>
        <p:nvSpPr>
          <p:cNvPr id="6" name="Rectangle 5"/>
          <p:cNvSpPr/>
          <p:nvPr/>
        </p:nvSpPr>
        <p:spPr>
          <a:xfrm>
            <a:off x="6263640" y="1920240"/>
            <a:ext cx="54864" cy="777240"/>
          </a:xfrm>
          <a:prstGeom prst="rect">
            <a:avLst/>
          </a:prstGeom>
          <a:solidFill>
            <a:srgbClr val="8FD1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92240" y="1920240"/>
            <a:ext cx="5029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400" b="1">
                <a:solidFill>
                  <a:srgbClr val="F2F0E6"/>
                </a:solidFill>
                <a:latin typeface="Segoe UI"/>
              </a:rPr>
              <a:t>שם ותיאור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2240" y="2286000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150" b="0">
                <a:solidFill>
                  <a:srgbClr val="C7C4B8"/>
                </a:solidFill>
                <a:latin typeface="Segoe UI"/>
              </a:rPr>
              <a:t>הטריגר — מתי להשתמש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920240"/>
            <a:ext cx="54864" cy="777240"/>
          </a:xfrm>
          <a:prstGeom prst="rect">
            <a:avLst/>
          </a:prstGeom>
          <a:solidFill>
            <a:srgbClr val="8FD1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1920240"/>
            <a:ext cx="5029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400" b="1">
                <a:solidFill>
                  <a:srgbClr val="F2F0E6"/>
                </a:solidFill>
                <a:latin typeface="Segoe UI"/>
              </a:rPr>
              <a:t>הצעדים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286000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150" b="0">
                <a:solidFill>
                  <a:srgbClr val="C7C4B8"/>
                </a:solidFill>
                <a:latin typeface="Segoe UI"/>
              </a:rPr>
              <a:t>התהליך · מפורט וברור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63640" y="2880360"/>
            <a:ext cx="54864" cy="777240"/>
          </a:xfrm>
          <a:prstGeom prst="rect">
            <a:avLst/>
          </a:prstGeom>
          <a:solidFill>
            <a:srgbClr val="8FD1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92240" y="2880360"/>
            <a:ext cx="5029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400" b="1">
                <a:solidFill>
                  <a:srgbClr val="F2F0E6"/>
                </a:solidFill>
                <a:latin typeface="Segoe UI"/>
              </a:rPr>
              <a:t>מלכודות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2240" y="3246120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150" b="0">
                <a:solidFill>
                  <a:srgbClr val="C7C4B8"/>
                </a:solidFill>
                <a:latin typeface="Segoe UI"/>
              </a:rPr>
              <a:t>טעויות ידועות · איך נמנעים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2880360"/>
            <a:ext cx="54864" cy="777240"/>
          </a:xfrm>
          <a:prstGeom prst="rect">
            <a:avLst/>
          </a:prstGeom>
          <a:solidFill>
            <a:srgbClr val="8FD1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2880360"/>
            <a:ext cx="5029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400" b="1">
                <a:solidFill>
                  <a:srgbClr val="F2F0E6"/>
                </a:solidFill>
                <a:latin typeface="Segoe UI"/>
              </a:rPr>
              <a:t>רשימת בדיקה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680" y="3246120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150" b="0">
                <a:solidFill>
                  <a:srgbClr val="C7C4B8"/>
                </a:solidFill>
                <a:latin typeface="Segoe UI"/>
              </a:rPr>
              <a:t>קריטריונים לפני שהפלט מוכן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" y="402336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4160520"/>
            <a:ext cx="108813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>
                <a:solidFill>
                  <a:srgbClr val="F2F0E6"/>
                </a:solidFill>
                <a:latin typeface="Segoe UI"/>
              </a:rPr>
              <a:t>אז מה באמת השתנה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63640" y="4572000"/>
            <a:ext cx="5257800" cy="1691640"/>
          </a:xfrm>
          <a:prstGeom prst="roundRect">
            <a:avLst>
              <a:gd name="adj" fmla="val 8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92240" y="4709160"/>
            <a:ext cx="4800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400" b="1">
                <a:solidFill>
                  <a:srgbClr val="F2F0E6"/>
                </a:solidFill>
                <a:latin typeface="Segoe UI"/>
              </a:rPr>
              <a:t>🤖 סוכן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92240" y="5074920"/>
            <a:ext cx="4800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sz="1150" b="0">
                <a:solidFill>
                  <a:srgbClr val="8FD14F"/>
                </a:solidFill>
                <a:latin typeface="Segoe UI"/>
              </a:rPr>
              <a:t>מבצע משימות עד הסוף</a:t>
            </a:r>
          </a:p>
          <a:p>
            <a:pPr algn="r" rtl="1">
              <a:lnSpc>
                <a:spcPct val="150000"/>
              </a:lnSpc>
            </a:pPr>
            <a:r>
              <a:rPr sz="1150" b="0">
                <a:solidFill>
                  <a:srgbClr val="8FD14F"/>
                </a:solidFill>
                <a:latin typeface="Segoe UI"/>
              </a:rPr>
              <a:t>פועל לפי מתכונים מוכחים</a:t>
            </a:r>
          </a:p>
          <a:p>
            <a:pPr algn="r" rtl="1">
              <a:lnSpc>
                <a:spcPct val="150000"/>
              </a:lnSpc>
            </a:pPr>
            <a:r>
              <a:rPr sz="1150" b="0">
                <a:solidFill>
                  <a:srgbClr val="8FD14F"/>
                </a:solidFill>
                <a:latin typeface="Segoe UI"/>
              </a:rPr>
              <a:t>הידע נשאר ונבנה לאורך זמן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4572000"/>
            <a:ext cx="5257800" cy="1691640"/>
          </a:xfrm>
          <a:prstGeom prst="roundRect">
            <a:avLst>
              <a:gd name="adj" fmla="val 8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68680" y="4709160"/>
            <a:ext cx="4800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400" b="1">
                <a:solidFill>
                  <a:srgbClr val="F2F0E6"/>
                </a:solidFill>
                <a:latin typeface="Segoe UI"/>
              </a:rPr>
              <a:t>💬 צ'אט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074920"/>
            <a:ext cx="4800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sz="1150" b="0">
                <a:solidFill>
                  <a:srgbClr val="7D8478"/>
                </a:solidFill>
                <a:latin typeface="Segoe UI"/>
              </a:rPr>
              <a:t>עונה על שאלות</a:t>
            </a:r>
          </a:p>
          <a:p>
            <a:pPr algn="r" rtl="1">
              <a:lnSpc>
                <a:spcPct val="150000"/>
              </a:lnSpc>
            </a:pPr>
            <a:r>
              <a:rPr sz="1150" b="0">
                <a:solidFill>
                  <a:srgbClr val="7D8478"/>
                </a:solidFill>
                <a:latin typeface="Segoe UI"/>
              </a:rPr>
              <a:t>מאלתר כל פעם מחדש</a:t>
            </a:r>
          </a:p>
          <a:p>
            <a:pPr algn="r" rtl="1">
              <a:lnSpc>
                <a:spcPct val="150000"/>
              </a:lnSpc>
            </a:pPr>
            <a:r>
              <a:rPr sz="1150" b="0">
                <a:solidFill>
                  <a:srgbClr val="7D8478"/>
                </a:solidFill>
                <a:latin typeface="Segoe UI"/>
              </a:rPr>
              <a:t>השיחה נגמרת · הידע נגמר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" y="644652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6510528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00" b="0">
                <a:solidFill>
                  <a:srgbClr val="7D8478"/>
                </a:solidFill>
                <a:latin typeface="Segoe UI"/>
              </a:rPr>
              <a:t>עולם הסוכנים והסקילים · מדריך אישי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7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8FD14F"/>
                </a:solidFill>
                <a:latin typeface="Consolas"/>
              </a:rPr>
              <a:t>02 · המפה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566928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2800" b="1">
                <a:solidFill>
                  <a:srgbClr val="F2F0E6"/>
                </a:solidFill>
                <a:latin typeface="Segoe UI Semibold"/>
              </a:rPr>
              <a:t>איך זה עובד בפועל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115568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50" b="0">
                <a:solidFill>
                  <a:srgbClr val="C7C4B8"/>
                </a:solidFill>
                <a:latin typeface="Segoe UI"/>
              </a:rPr>
              <a:t>שני מסלולים נפרדים — לא כל סקיל דורש התקנה.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63640" y="1920240"/>
            <a:ext cx="5257800" cy="4297680"/>
          </a:xfrm>
          <a:prstGeom prst="roundRect">
            <a:avLst>
              <a:gd name="adj" fmla="val 8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37960" y="2148840"/>
            <a:ext cx="47091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8FD14F"/>
                </a:solidFill>
                <a:latin typeface="Consolas"/>
              </a:rPr>
              <a:t>מסלול א׳ · בלי שום התקנה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37960" y="2468880"/>
            <a:ext cx="4709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600" b="1">
                <a:solidFill>
                  <a:srgbClr val="F2F0E6"/>
                </a:solidFill>
                <a:latin typeface="Segoe UI"/>
              </a:rPr>
              <a:t>סקילי המשרד · ישירות בתוך ‎Claude.ai‏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880360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30000"/>
              </a:lnSpc>
            </a:pPr>
            <a:r>
              <a:rPr sz="1150" b="0">
                <a:solidFill>
                  <a:srgbClr val="7D8478"/>
                </a:solidFill>
                <a:latin typeface="Segoe UI"/>
              </a:rPr>
              <a:t>למי שיש חשבון ‎Claude.ai‏ — אתר או אפליקציה · בלי טרמינל.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972800" y="3520440"/>
            <a:ext cx="320040" cy="320040"/>
          </a:xfrm>
          <a:prstGeom prst="roundRect">
            <a:avLst>
              <a:gd name="adj" fmla="val 10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100" b="1">
                <a:solidFill>
                  <a:srgbClr val="8FD14F"/>
                </a:solidFill>
                <a:latin typeface="Consolas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7960" y="3538728"/>
            <a:ext cx="42519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5000"/>
              </a:lnSpc>
            </a:pPr>
            <a:r>
              <a:rPr sz="1150" b="0">
                <a:solidFill>
                  <a:srgbClr val="C7C4B8"/>
                </a:solidFill>
                <a:latin typeface="Segoe UI"/>
              </a:rPr>
              <a:t>פותחים שיחה רגילה באתר או באפליקציה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972800" y="4087368"/>
            <a:ext cx="320040" cy="320040"/>
          </a:xfrm>
          <a:prstGeom prst="roundRect">
            <a:avLst>
              <a:gd name="adj" fmla="val 10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100" b="1">
                <a:solidFill>
                  <a:srgbClr val="8FD14F"/>
                </a:solidFill>
                <a:latin typeface="Consola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37960" y="4105656"/>
            <a:ext cx="42519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5000"/>
              </a:lnSpc>
            </a:pPr>
            <a:r>
              <a:rPr sz="1150" b="0">
                <a:solidFill>
                  <a:srgbClr val="C7C4B8"/>
                </a:solidFill>
                <a:latin typeface="Segoe UI"/>
              </a:rPr>
              <a:t>גוררים פנימה קובץ — ‎PDF‏ · ‎Word‏ · ‎Excel‏ או ‎PowerPoint‏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972800" y="4654296"/>
            <a:ext cx="320040" cy="320040"/>
          </a:xfrm>
          <a:prstGeom prst="roundRect">
            <a:avLst>
              <a:gd name="adj" fmla="val 10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100" b="1">
                <a:solidFill>
                  <a:srgbClr val="8FD14F"/>
                </a:solidFill>
                <a:latin typeface="Consolas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37960" y="4672584"/>
            <a:ext cx="42519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5000"/>
              </a:lnSpc>
            </a:pPr>
            <a:r>
              <a:rPr sz="1150" b="0">
                <a:solidFill>
                  <a:srgbClr val="C7C4B8"/>
                </a:solidFill>
                <a:latin typeface="Segoe UI"/>
              </a:rPr>
              <a:t>מבקשים בשפה רגילה מה שרוצים לעשות איתו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37960" y="5486400"/>
            <a:ext cx="470916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30000"/>
              </a:lnSpc>
            </a:pPr>
            <a:r>
              <a:rPr sz="1050" b="0">
                <a:solidFill>
                  <a:srgbClr val="7D8478"/>
                </a:solidFill>
                <a:latin typeface="Segoe UI"/>
              </a:rPr>
              <a:t>‎Claude‏ מזהה לבד שהמשימה מתאימה ומפעיל את הסקיל — אין כפתור התקנה.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1920240"/>
            <a:ext cx="5257800" cy="4297680"/>
          </a:xfrm>
          <a:prstGeom prst="roundRect">
            <a:avLst>
              <a:gd name="adj" fmla="val 8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2148840"/>
            <a:ext cx="47091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8FD14F"/>
                </a:solidFill>
                <a:latin typeface="Consolas"/>
              </a:rPr>
              <a:t>מסלול ב׳ · עם סוכן-קוד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2468880"/>
            <a:ext cx="4709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600" b="1">
                <a:solidFill>
                  <a:srgbClr val="F2F0E6"/>
                </a:solidFill>
                <a:latin typeface="Segoe UI"/>
              </a:rPr>
              <a:t>כל שאר הסקילים · דרך ‎skills.sh‏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2880360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30000"/>
              </a:lnSpc>
            </a:pPr>
            <a:r>
              <a:rPr sz="1150" b="0">
                <a:solidFill>
                  <a:srgbClr val="7D8478"/>
                </a:solidFill>
                <a:latin typeface="Segoe UI"/>
              </a:rPr>
              <a:t>למי שמוכן לפתוח טרמינל פעם אחת ולהריץ שורת פקודה.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349240" y="3520440"/>
            <a:ext cx="320040" cy="320040"/>
          </a:xfrm>
          <a:prstGeom prst="roundRect">
            <a:avLst>
              <a:gd name="adj" fmla="val 10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100" b="1">
                <a:solidFill>
                  <a:srgbClr val="8FD14F"/>
                </a:solidFill>
                <a:latin typeface="Consolas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" y="3538728"/>
            <a:ext cx="42519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מתקינים ‎Node.js‏ אם אין — מהאתר ‎nodejs.org‏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349240" y="4050792"/>
            <a:ext cx="320040" cy="320040"/>
          </a:xfrm>
          <a:prstGeom prst="roundRect">
            <a:avLst>
              <a:gd name="adj" fmla="val 10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100" b="1">
                <a:solidFill>
                  <a:srgbClr val="8FD14F"/>
                </a:solidFill>
                <a:latin typeface="Consolas"/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400" y="4069080"/>
            <a:ext cx="42519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מתקינים סוכן-קוד — למשל ‎Claude Code‏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349240" y="4581144"/>
            <a:ext cx="320040" cy="320040"/>
          </a:xfrm>
          <a:prstGeom prst="roundRect">
            <a:avLst>
              <a:gd name="adj" fmla="val 10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100" b="1">
                <a:solidFill>
                  <a:srgbClr val="8FD14F"/>
                </a:solidFill>
                <a:latin typeface="Consolas"/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4400" y="4599432"/>
            <a:ext cx="42519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בתוך הסוכן — ‎npx skills add owner/repo‏ פעם אחת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349240" y="5111496"/>
            <a:ext cx="320040" cy="320040"/>
          </a:xfrm>
          <a:prstGeom prst="roundRect">
            <a:avLst>
              <a:gd name="adj" fmla="val 10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100" b="1">
                <a:solidFill>
                  <a:srgbClr val="8FD14F"/>
                </a:solidFill>
                <a:latin typeface="Consolas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4400" y="5129784"/>
            <a:ext cx="42519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sz="1100" b="0">
                <a:solidFill>
                  <a:srgbClr val="C7C4B8"/>
                </a:solidFill>
                <a:latin typeface="Segoe UI"/>
              </a:rPr>
              <a:t>מכאן והלאה פשוט מדברים עם הסוכן כרגיל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0080" y="644652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" y="6510528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00" b="0">
                <a:solidFill>
                  <a:srgbClr val="7D8478"/>
                </a:solidFill>
                <a:latin typeface="Segoe UI"/>
              </a:rPr>
              <a:t>עולם הסוכנים והסקילים · מדריך אישי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7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8FD14F"/>
                </a:solidFill>
                <a:latin typeface="Consolas"/>
              </a:rPr>
              <a:t>02 · המפה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566928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2800" b="1">
                <a:solidFill>
                  <a:srgbClr val="F2F0E6"/>
                </a:solidFill>
                <a:latin typeface="Segoe UI Semibold"/>
              </a:rPr>
              <a:t>המפה — ‎skills.sh‏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115568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50" b="0">
                <a:solidFill>
                  <a:srgbClr val="C7C4B8"/>
                </a:solidFill>
                <a:latin typeface="Segoe UI"/>
              </a:rPr>
              <a:t>רישום פתוח לסקילי סוכנים · בסגנון ‎npm‏ · לידרבורד חי · אוגוסט ‎2026.‏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965960"/>
            <a:ext cx="1828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7D8478"/>
                </a:solidFill>
                <a:latin typeface="Consolas"/>
              </a:rPr>
              <a:t>#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1965960"/>
            <a:ext cx="1828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7D8478"/>
                </a:solidFill>
                <a:latin typeface="Consolas"/>
              </a:rPr>
              <a:t>סקיל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1965960"/>
            <a:ext cx="1828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7D8478"/>
                </a:solidFill>
                <a:latin typeface="Consolas"/>
              </a:rPr>
              <a:t>יוצר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0" y="1965960"/>
            <a:ext cx="1828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7D8478"/>
                </a:solidFill>
                <a:latin typeface="Consolas"/>
              </a:rPr>
              <a:t>התקנות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233172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40487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D8478"/>
                </a:solidFill>
                <a:latin typeface="Consolas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2404872"/>
            <a:ext cx="5394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2F0E6"/>
                </a:solidFill>
                <a:latin typeface="Consolas"/>
              </a:rPr>
              <a:t>find-skills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75120" y="2404872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D8478"/>
                </a:solidFill>
                <a:latin typeface="Consolas"/>
              </a:rPr>
              <a:t>vercel-labs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69680" y="2404872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8FD14F"/>
                </a:solidFill>
                <a:latin typeface="Consolas"/>
              </a:rPr>
              <a:t>2.9M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2862072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29169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D8478"/>
                </a:solidFill>
                <a:latin typeface="Consolas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000" y="2916936"/>
            <a:ext cx="5394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2F0E6"/>
                </a:solidFill>
                <a:latin typeface="Consolas"/>
              </a:rPr>
              <a:t>grill-me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75120" y="2916936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D8478"/>
                </a:solidFill>
                <a:latin typeface="Consolas"/>
              </a:rPr>
              <a:t>mattpocock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69680" y="2916936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8FD14F"/>
                </a:solidFill>
                <a:latin typeface="Consolas"/>
              </a:rPr>
              <a:t>828.4K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0080" y="3374136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34290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D8478"/>
                </a:solidFill>
                <a:latin typeface="Consolas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3000" y="3429000"/>
            <a:ext cx="5394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2F0E6"/>
                </a:solidFill>
                <a:latin typeface="Consolas"/>
              </a:rPr>
              <a:t>frontend-design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75120" y="3429000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D8478"/>
                </a:solidFill>
                <a:latin typeface="Consolas"/>
              </a:rPr>
              <a:t>anthropics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69680" y="3429000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8FD14F"/>
                </a:solidFill>
                <a:latin typeface="Consolas"/>
              </a:rPr>
              <a:t>766.1K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" y="388620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394106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D8478"/>
                </a:solidFill>
                <a:latin typeface="Consolas"/>
              </a:rPr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43000" y="3941064"/>
            <a:ext cx="5394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2F0E6"/>
                </a:solidFill>
                <a:latin typeface="Consolas"/>
              </a:rPr>
              <a:t>grill-with-docs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75120" y="3941064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D8478"/>
                </a:solidFill>
                <a:latin typeface="Consolas"/>
              </a:rPr>
              <a:t>mattpocock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69680" y="3941064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8FD14F"/>
                </a:solidFill>
                <a:latin typeface="Consolas"/>
              </a:rPr>
              <a:t>704.9K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0080" y="4398264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0080" y="44531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D8478"/>
                </a:solidFill>
                <a:latin typeface="Consolas"/>
              </a:rPr>
              <a:t>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43000" y="4453128"/>
            <a:ext cx="5394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2F0E6"/>
                </a:solidFill>
                <a:latin typeface="Consolas"/>
              </a:rPr>
              <a:t>improve-codebase-architecture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675120" y="4453128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D8478"/>
                </a:solidFill>
                <a:latin typeface="Consolas"/>
              </a:rPr>
              <a:t>mattpocock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869680" y="4453128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8FD14F"/>
                </a:solidFill>
                <a:latin typeface="Consolas"/>
              </a:rPr>
              <a:t>680.0K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40080" y="4910328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0080" y="496519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D8478"/>
                </a:solidFill>
                <a:latin typeface="Consolas"/>
              </a:rPr>
              <a:t>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3000" y="4965192"/>
            <a:ext cx="5394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2F0E6"/>
                </a:solidFill>
                <a:latin typeface="Consolas"/>
              </a:rPr>
              <a:t>agent-browser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675120" y="4965192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7D8478"/>
                </a:solidFill>
                <a:latin typeface="Consolas"/>
              </a:rPr>
              <a:t>vercel-labs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869680" y="4965192"/>
            <a:ext cx="2103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8FD14F"/>
                </a:solidFill>
                <a:latin typeface="Consolas"/>
              </a:rPr>
              <a:t>657.1K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40080" y="5422392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640080" y="5349240"/>
            <a:ext cx="10881360" cy="914400"/>
          </a:xfrm>
          <a:prstGeom prst="roundRect">
            <a:avLst>
              <a:gd name="adj" fmla="val 8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11338560" y="5349240"/>
            <a:ext cx="82296" cy="914400"/>
          </a:xfrm>
          <a:prstGeom prst="rect">
            <a:avLst/>
          </a:prstGeom>
          <a:solidFill>
            <a:srgbClr val="8FD1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68680" y="5468112"/>
            <a:ext cx="102412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30000"/>
              </a:lnSpc>
            </a:pPr>
            <a:r>
              <a:rPr sz="1200" b="0">
                <a:solidFill>
                  <a:srgbClr val="C7C4B8"/>
                </a:solidFill>
                <a:latin typeface="Segoe UI"/>
              </a:rPr>
              <a:t>למה ‎find-skills‏ מוביל בפער כזה? זה סקיל-מטא — מלמד את הסוכן לחפש ולהתקין סקילים אחרים. כנראה נקודת הכניסה של רוב האנשים לאקוסיסטם כולו.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40080" y="644652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40080" y="6510528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00" b="0">
                <a:solidFill>
                  <a:srgbClr val="7D8478"/>
                </a:solidFill>
                <a:latin typeface="Segoe UI"/>
              </a:rPr>
              <a:t>עולם הסוכנים והסקילים · מדריך אישי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7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8FD14F"/>
                </a:solidFill>
                <a:latin typeface="Consolas"/>
              </a:rPr>
              <a:t>02 · המפה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566928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2800" b="1">
                <a:solidFill>
                  <a:srgbClr val="F2F0E6"/>
                </a:solidFill>
                <a:latin typeface="Segoe UI Semibold"/>
              </a:rPr>
              <a:t>חמש שכבות של אפקטיביות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115568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50" b="0">
                <a:solidFill>
                  <a:srgbClr val="C7C4B8"/>
                </a:solidFill>
                <a:latin typeface="Segoe UI"/>
              </a:rPr>
              <a:t>‎200‏ סקילים שנבדקו בשטח · לא רק לפי פופולריות — חלק ראשון.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07040" y="1920240"/>
            <a:ext cx="914400" cy="1051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2800" b="1">
                <a:solidFill>
                  <a:srgbClr val="202521"/>
                </a:solidFill>
                <a:latin typeface="Consolas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938528"/>
            <a:ext cx="96926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>
                <a:solidFill>
                  <a:srgbClr val="F2F0E6"/>
                </a:solidFill>
                <a:latin typeface="Segoe UI"/>
              </a:rPr>
              <a:t>משרד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267712"/>
            <a:ext cx="96926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1050" b="0">
                <a:solidFill>
                  <a:srgbClr val="8FD14F"/>
                </a:solidFill>
                <a:latin typeface="Consolas"/>
              </a:rPr>
              <a:t>pdf · docx · xlsx · pptx (anthropics)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633472"/>
            <a:ext cx="9692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מסלול א׳ — התשתית החיונית ביותר לעובד ידע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3054096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607040" y="3127248"/>
            <a:ext cx="914400" cy="1051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2800" b="1">
                <a:solidFill>
                  <a:srgbClr val="202521"/>
                </a:solidFill>
                <a:latin typeface="Consolas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145536"/>
            <a:ext cx="96926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>
                <a:solidFill>
                  <a:srgbClr val="F2F0E6"/>
                </a:solidFill>
                <a:latin typeface="Segoe UI"/>
              </a:rPr>
              <a:t>שיווק ותוכן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474720"/>
            <a:ext cx="96926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1050" b="0">
                <a:solidFill>
                  <a:srgbClr val="8FD14F"/>
                </a:solidFill>
                <a:latin typeface="Consolas"/>
              </a:rPr>
              <a:t>seo-audit · copywriting · social-content · email-sequence (coreyhaines31)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840480"/>
            <a:ext cx="9692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מסלול ב׳ — קופי · ‎SEO‏ ורצפי מייל בלי לגעת בקוד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4261104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607040" y="4334256"/>
            <a:ext cx="914400" cy="1051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2800" b="1">
                <a:solidFill>
                  <a:srgbClr val="202521"/>
                </a:solidFill>
                <a:latin typeface="Consolas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4352544"/>
            <a:ext cx="96926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>
                <a:solidFill>
                  <a:srgbClr val="F2F0E6"/>
                </a:solidFill>
                <a:latin typeface="Segoe UI"/>
              </a:rPr>
              <a:t>עיצוב וממשק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4681728"/>
            <a:ext cx="96926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1050" b="0">
                <a:solidFill>
                  <a:srgbClr val="8FD14F"/>
                </a:solidFill>
                <a:latin typeface="Consolas"/>
              </a:rPr>
              <a:t>frontend-design · polish · critique · web-design-guidelines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5047488"/>
            <a:ext cx="9692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מסלול ב׳ — דשבורדים ברמת הצגה · ליטוש אחרון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0080" y="5468112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40080" y="644652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6510528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00" b="0">
                <a:solidFill>
                  <a:srgbClr val="7D8478"/>
                </a:solidFill>
                <a:latin typeface="Segoe UI"/>
              </a:rPr>
              <a:t>עולם הסוכנים והסקילים · מדריך אישי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7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8FD14F"/>
                </a:solidFill>
                <a:latin typeface="Consolas"/>
              </a:rPr>
              <a:t>02 · המפה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566928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2800" b="1">
                <a:solidFill>
                  <a:srgbClr val="F2F0E6"/>
                </a:solidFill>
                <a:latin typeface="Segoe UI Semibold"/>
              </a:rPr>
              <a:t>חמש שכבות של אפקטיביות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115568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50" b="0">
                <a:solidFill>
                  <a:srgbClr val="C7C4B8"/>
                </a:solidFill>
                <a:latin typeface="Segoe UI"/>
              </a:rPr>
              <a:t>‎200‏ סקילים שנבדקו בשטח · לא רק לפי פופולריות — חלק שני.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07040" y="1920240"/>
            <a:ext cx="914400" cy="1051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2800" b="1">
                <a:solidFill>
                  <a:srgbClr val="202521"/>
                </a:solidFill>
                <a:latin typeface="Consolas"/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938528"/>
            <a:ext cx="96926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>
                <a:solidFill>
                  <a:srgbClr val="F2F0E6"/>
                </a:solidFill>
                <a:latin typeface="Segoe UI"/>
              </a:rPr>
              <a:t>שדרוג קוגניטיבי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267712"/>
            <a:ext cx="96926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1050" b="0">
                <a:solidFill>
                  <a:srgbClr val="8FD14F"/>
                </a:solidFill>
                <a:latin typeface="Consolas"/>
              </a:rPr>
              <a:t>notebooklm-skill · web-artifacts-builder · obsidian-skills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633472"/>
            <a:ext cx="9692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מסלול ב׳ — ‎ROI‏ הגבוה ביותר ברשימה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3054096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607040" y="3127248"/>
            <a:ext cx="914400" cy="1051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2800" b="1">
                <a:solidFill>
                  <a:srgbClr val="202521"/>
                </a:solidFill>
                <a:latin typeface="Consolas"/>
              </a:rPr>
              <a:t>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145536"/>
            <a:ext cx="96926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>
                <a:solidFill>
                  <a:srgbClr val="F2F0E6"/>
                </a:solidFill>
                <a:latin typeface="Segoe UI"/>
              </a:rPr>
              <a:t>המטא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474720"/>
            <a:ext cx="96926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1050" b="0">
                <a:solidFill>
                  <a:srgbClr val="8FD14F"/>
                </a:solidFill>
                <a:latin typeface="Consolas"/>
              </a:rPr>
              <a:t>skill-creator · find-skills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840480"/>
            <a:ext cx="9692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100" b="0">
                <a:solidFill>
                  <a:srgbClr val="7D8478"/>
                </a:solidFill>
                <a:latin typeface="Segoe UI"/>
              </a:rPr>
              <a:t>מסלול ב׳ — בונה סקילים · ומוצא סקילים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4261104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40080" y="4572000"/>
            <a:ext cx="10881360" cy="1188720"/>
          </a:xfrm>
          <a:prstGeom prst="roundRect">
            <a:avLst>
              <a:gd name="adj" fmla="val 10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1338560" y="4572000"/>
            <a:ext cx="82296" cy="1188720"/>
          </a:xfrm>
          <a:prstGeom prst="rect">
            <a:avLst/>
          </a:prstGeom>
          <a:solidFill>
            <a:srgbClr val="8FD1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8680" y="4736592"/>
            <a:ext cx="102412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35000"/>
              </a:lnSpc>
            </a:pPr>
            <a:r>
              <a:rPr sz="1200" b="0">
                <a:solidFill>
                  <a:srgbClr val="C7C4B8"/>
                </a:solidFill>
                <a:latin typeface="Segoe UI"/>
              </a:rPr>
              <a:t>פופולריות מראה מה מתקינים · אפקטיביות מראה מה באמת עובד. שני המקורות מסכימים על סקילי המשרד ועל ‎frontend-design‏ — כשהם מתלכדים · זה סימן חזק.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644652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6510528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00" b="0">
                <a:solidFill>
                  <a:srgbClr val="7D8478"/>
                </a:solidFill>
                <a:latin typeface="Segoe UI"/>
              </a:rPr>
              <a:t>עולם הסוכנים והסקילים · מדריך אישי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7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8FD14F"/>
                </a:solidFill>
                <a:latin typeface="Consolas"/>
              </a:rPr>
              <a:t>03 · Case Study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566928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2800" b="1">
                <a:solidFill>
                  <a:srgbClr val="F2F0E6"/>
                </a:solidFill>
                <a:latin typeface="Segoe UI Semibold"/>
              </a:rPr>
              <a:t>מקרה בוחן — ‎Superpowers‏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115568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50" b="0">
                <a:solidFill>
                  <a:srgbClr val="C7C4B8"/>
                </a:solidFill>
                <a:latin typeface="Segoe UI"/>
              </a:rPr>
              <a:t>חבילה שלמה · לא סקיל בודד — וגם היא על ‎skills.sh.‏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920240"/>
            <a:ext cx="1088136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35000"/>
              </a:lnSpc>
            </a:pPr>
            <a:r>
              <a:rPr sz="1500" b="0">
                <a:solidFill>
                  <a:srgbClr val="C7C4B8"/>
                </a:solidFill>
                <a:latin typeface="Segoe UI"/>
              </a:rPr>
              <a:t>‎14‏ סקילים שמלמדים סוכן תהליכי עבודה מוכחים — עיצוב לפני קוד · פיתוח מונחה-בדיקות · ניפוי שיטתי · ביקורת ואימות לפני הכרזת הצלחה.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402775" y="2697480"/>
            <a:ext cx="2148840" cy="365760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100" b="1">
                <a:solidFill>
                  <a:srgbClr val="8FD14F"/>
                </a:solidFill>
                <a:latin typeface="Consolas"/>
              </a:rPr>
              <a:t>Jesse Vincent (obra)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948879" y="2697480"/>
            <a:ext cx="1325880" cy="365760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100" b="1">
                <a:solidFill>
                  <a:srgbClr val="8FD14F"/>
                </a:solidFill>
                <a:latin typeface="Consolas"/>
              </a:rPr>
              <a:t>MIT License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60743" y="2697480"/>
            <a:ext cx="960120" cy="365760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100" b="1">
                <a:solidFill>
                  <a:srgbClr val="8FD14F"/>
                </a:solidFill>
                <a:latin typeface="Consolas"/>
              </a:rPr>
              <a:t>v 6.2.0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78047" y="2697480"/>
            <a:ext cx="3154680" cy="365760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8FD14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50800" rIns="50800" tIns="0" bIns="0"/>
          <a:lstStyle/>
          <a:p>
            <a:pPr algn="ctr"/>
            <a:r>
              <a:rPr sz="1100" b="1">
                <a:solidFill>
                  <a:srgbClr val="8FD14F"/>
                </a:solidFill>
                <a:latin typeface="Consolas"/>
              </a:rPr>
              <a:t>npx skills add obra/superpowers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429000"/>
            <a:ext cx="10881360" cy="1554480"/>
          </a:xfrm>
          <a:prstGeom prst="roundRect">
            <a:avLst>
              <a:gd name="adj" fmla="val 8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11439144" y="3429000"/>
            <a:ext cx="82296" cy="1554480"/>
          </a:xfrm>
          <a:prstGeom prst="rect">
            <a:avLst/>
          </a:prstGeom>
          <a:solidFill>
            <a:srgbClr val="8FD1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3639312"/>
            <a:ext cx="1024128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1">
                <a:solidFill>
                  <a:srgbClr val="F2F0E6"/>
                </a:solidFill>
                <a:latin typeface="Consolas"/>
              </a:rPr>
              <a:t>"IF A SKILL APPLIES TO YOUR TASK, YOU DO NOT HAVE A CHOICE. YOU MUST USE IT."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4434840"/>
            <a:ext cx="102412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250" b="0">
                <a:solidFill>
                  <a:srgbClr val="8FD14F"/>
                </a:solidFill>
                <a:latin typeface="Segoe UI"/>
              </a:rPr>
              <a:t>מתוך ‎using-superpowers‏ — הסקיל שנטען אוטומטית בכל שיחה. ניסוח אגרסיבי בכוונה.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644652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6510528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00" b="0">
                <a:solidFill>
                  <a:srgbClr val="7D8478"/>
                </a:solidFill>
                <a:latin typeface="Segoe UI"/>
              </a:rPr>
              <a:t>עולם הסוכנים והסקילים · מדריך אישי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7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8FD14F"/>
                </a:solidFill>
                <a:latin typeface="Consolas"/>
              </a:rPr>
              <a:t>03 · Case Study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566928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2800" b="1">
                <a:solidFill>
                  <a:srgbClr val="F2F0E6"/>
                </a:solidFill>
                <a:latin typeface="Segoe UI Semibold"/>
              </a:rPr>
              <a:t>קו הייצור ודוגמאות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115568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50" b="0">
                <a:solidFill>
                  <a:srgbClr val="C7C4B8"/>
                </a:solidFill>
                <a:latin typeface="Segoe UI"/>
              </a:rPr>
              <a:t>מרעיון ועד ‎Merge‏ · בחמישה שלבים.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500980" y="1965960"/>
            <a:ext cx="2050633" cy="1188720"/>
          </a:xfrm>
          <a:prstGeom prst="roundRect">
            <a:avLst>
              <a:gd name="adj" fmla="val 10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500980" y="2130552"/>
            <a:ext cx="205063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800" b="1">
                <a:solidFill>
                  <a:srgbClr val="8FD14F"/>
                </a:solidFill>
                <a:latin typeface="Consola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0980" y="2496312"/>
            <a:ext cx="2050633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350" b="1">
                <a:solidFill>
                  <a:srgbClr val="F2F0E6"/>
                </a:solidFill>
                <a:latin typeface="Segoe UI"/>
              </a:rPr>
              <a:t>גילוי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00980" y="2834640"/>
            <a:ext cx="205063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050" b="0">
                <a:solidFill>
                  <a:srgbClr val="7D8478"/>
                </a:solidFill>
                <a:latin typeface="Segoe UI"/>
              </a:rPr>
              <a:t>‎1‏ סקילים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285755" y="1965960"/>
            <a:ext cx="2050633" cy="1188720"/>
          </a:xfrm>
          <a:prstGeom prst="roundRect">
            <a:avLst>
              <a:gd name="adj" fmla="val 10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285755" y="2130552"/>
            <a:ext cx="205063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800" b="1">
                <a:solidFill>
                  <a:srgbClr val="8FD14F"/>
                </a:solidFill>
                <a:latin typeface="Consolas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85755" y="2496312"/>
            <a:ext cx="2050633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350" b="1">
                <a:solidFill>
                  <a:srgbClr val="F2F0E6"/>
                </a:solidFill>
                <a:latin typeface="Segoe UI"/>
              </a:rPr>
              <a:t>תכנון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85755" y="2834640"/>
            <a:ext cx="205063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050" b="0">
                <a:solidFill>
                  <a:srgbClr val="7D8478"/>
                </a:solidFill>
                <a:latin typeface="Segoe UI"/>
              </a:rPr>
              <a:t>‎2‏ סקילים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70530" y="1965960"/>
            <a:ext cx="2050633" cy="1188720"/>
          </a:xfrm>
          <a:prstGeom prst="roundRect">
            <a:avLst>
              <a:gd name="adj" fmla="val 10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70530" y="2130552"/>
            <a:ext cx="205063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800" b="1">
                <a:solidFill>
                  <a:srgbClr val="8FD14F"/>
                </a:solidFill>
                <a:latin typeface="Consolas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70530" y="2496312"/>
            <a:ext cx="2050633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350" b="1">
                <a:solidFill>
                  <a:srgbClr val="F2F0E6"/>
                </a:solidFill>
                <a:latin typeface="Segoe UI"/>
              </a:rPr>
              <a:t>בנייה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70530" y="2834640"/>
            <a:ext cx="205063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050" b="0">
                <a:solidFill>
                  <a:srgbClr val="7D8478"/>
                </a:solidFill>
                <a:latin typeface="Segoe UI"/>
              </a:rPr>
              <a:t>‎5‏ סקילים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855305" y="1965960"/>
            <a:ext cx="2050633" cy="1188720"/>
          </a:xfrm>
          <a:prstGeom prst="roundRect">
            <a:avLst>
              <a:gd name="adj" fmla="val 10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855305" y="2130552"/>
            <a:ext cx="205063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800" b="1">
                <a:solidFill>
                  <a:srgbClr val="8FD14F"/>
                </a:solidFill>
                <a:latin typeface="Consolas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55305" y="2496312"/>
            <a:ext cx="2050633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350" b="1">
                <a:solidFill>
                  <a:srgbClr val="F2F0E6"/>
                </a:solidFill>
                <a:latin typeface="Segoe UI"/>
              </a:rPr>
              <a:t>ביקורת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55305" y="2834640"/>
            <a:ext cx="205063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050" b="0">
                <a:solidFill>
                  <a:srgbClr val="7D8478"/>
                </a:solidFill>
                <a:latin typeface="Segoe UI"/>
              </a:rPr>
              <a:t>‎3‏ סקילים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1965960"/>
            <a:ext cx="2050633" cy="1188720"/>
          </a:xfrm>
          <a:prstGeom prst="roundRect">
            <a:avLst>
              <a:gd name="adj" fmla="val 10000"/>
            </a:avLst>
          </a:prstGeom>
          <a:solidFill>
            <a:srgbClr val="1B1F22"/>
          </a:solidFill>
          <a:ln w="9525">
            <a:solidFill>
              <a:srgbClr val="262B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2130552"/>
            <a:ext cx="205063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800" b="1">
                <a:solidFill>
                  <a:srgbClr val="8FD14F"/>
                </a:solidFill>
                <a:latin typeface="Consolas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2496312"/>
            <a:ext cx="2050633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350" b="1">
                <a:solidFill>
                  <a:srgbClr val="F2F0E6"/>
                </a:solidFill>
                <a:latin typeface="Segoe UI"/>
              </a:rPr>
              <a:t>סיום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2834640"/>
            <a:ext cx="205063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050" b="0">
                <a:solidFill>
                  <a:srgbClr val="7D8478"/>
                </a:solidFill>
                <a:latin typeface="Segoe UI"/>
              </a:rPr>
              <a:t>‎1‏ סקילים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3520440"/>
            <a:ext cx="108813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50" b="0">
                <a:solidFill>
                  <a:srgbClr val="7D8478"/>
                </a:solidFill>
                <a:latin typeface="Segoe UI"/>
              </a:rPr>
              <a:t>קטלוג מלא בעמודים הבאים — כל ‎14‏ הסקילים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0080" y="6446520"/>
            <a:ext cx="10881360" cy="12700"/>
          </a:xfrm>
          <a:prstGeom prst="rect">
            <a:avLst/>
          </a:prstGeom>
          <a:solidFill>
            <a:srgbClr val="262B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" y="6510528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00" b="0">
                <a:solidFill>
                  <a:srgbClr val="7D8478"/>
                </a:solidFill>
                <a:latin typeface="Segoe UI"/>
              </a:rPr>
              <a:t>עולם הסוכנים והסקילים · מדריך אישי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